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8" r:id="rId4"/>
  </p:sldMasterIdLst>
  <p:notesMasterIdLst>
    <p:notesMasterId r:id="rId45"/>
  </p:notesMasterIdLst>
  <p:handoutMasterIdLst>
    <p:handoutMasterId r:id="rId46"/>
  </p:handoutMasterIdLst>
  <p:sldIdLst>
    <p:sldId id="303" r:id="rId5"/>
    <p:sldId id="304" r:id="rId6"/>
    <p:sldId id="305" r:id="rId7"/>
    <p:sldId id="307" r:id="rId8"/>
    <p:sldId id="308" r:id="rId9"/>
    <p:sldId id="309" r:id="rId10"/>
    <p:sldId id="310" r:id="rId11"/>
    <p:sldId id="311" r:id="rId12"/>
    <p:sldId id="312" r:id="rId13"/>
    <p:sldId id="314" r:id="rId14"/>
    <p:sldId id="313"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36" r:id="rId30"/>
    <p:sldId id="337" r:id="rId31"/>
    <p:sldId id="338" r:id="rId32"/>
    <p:sldId id="339" r:id="rId33"/>
    <p:sldId id="340" r:id="rId34"/>
    <p:sldId id="341" r:id="rId35"/>
    <p:sldId id="267" r:id="rId36"/>
    <p:sldId id="268" r:id="rId37"/>
    <p:sldId id="272" r:id="rId38"/>
    <p:sldId id="282" r:id="rId39"/>
    <p:sldId id="301" r:id="rId40"/>
    <p:sldId id="278" r:id="rId41"/>
    <p:sldId id="299" r:id="rId42"/>
    <p:sldId id="300" r:id="rId43"/>
    <p:sldId id="342" r:id="rId44"/>
  </p:sldIdLst>
  <p:sldSz cx="9144000" cy="6858000" type="screen4x3"/>
  <p:notesSz cx="7010400" cy="92964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9">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52" autoAdjust="0"/>
    <p:restoredTop sz="93318" autoAdjust="0"/>
  </p:normalViewPr>
  <p:slideViewPr>
    <p:cSldViewPr>
      <p:cViewPr varScale="1">
        <p:scale>
          <a:sx n="87" d="100"/>
          <a:sy n="87" d="100"/>
        </p:scale>
        <p:origin x="-92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a:defRPr/>
            </a:pPr>
            <a:r>
              <a:rPr lang="en-US" dirty="0" smtClean="0">
                <a:latin typeface="Arial" pitchFamily="34" charset="0"/>
                <a:cs typeface="Arial" pitchFamily="34" charset="0"/>
              </a:rPr>
              <a:t>SUNY</a:t>
            </a:r>
            <a:r>
              <a:rPr lang="en-US" baseline="0" dirty="0" smtClean="0">
                <a:latin typeface="Arial" pitchFamily="34" charset="0"/>
                <a:cs typeface="Arial" pitchFamily="34" charset="0"/>
              </a:rPr>
              <a:t> Geneseo</a:t>
            </a:r>
          </a:p>
          <a:p>
            <a:pPr algn="ctr">
              <a:defRPr/>
            </a:pPr>
            <a:r>
              <a:rPr lang="en-US" baseline="0" dirty="0" smtClean="0">
                <a:latin typeface="Arial" pitchFamily="34" charset="0"/>
                <a:cs typeface="Arial" pitchFamily="34" charset="0"/>
              </a:rPr>
              <a:t>w</a:t>
            </a:r>
            <a:r>
              <a:rPr lang="en-US" dirty="0" smtClean="0">
                <a:latin typeface="Arial" pitchFamily="34" charset="0"/>
                <a:cs typeface="Arial" pitchFamily="34" charset="0"/>
              </a:rPr>
              <a:t>eeding </a:t>
            </a:r>
            <a:r>
              <a:rPr lang="en-US" dirty="0">
                <a:latin typeface="Arial" pitchFamily="34" charset="0"/>
                <a:cs typeface="Arial" pitchFamily="34" charset="0"/>
              </a:rPr>
              <a:t>project</a:t>
            </a:r>
          </a:p>
        </c:rich>
      </c:tx>
      <c:layout>
        <c:manualLayout>
          <c:xMode val="edge"/>
          <c:yMode val="edge"/>
          <c:x val="0.3971596277738012"/>
          <c:y val="0.17622047244094505"/>
        </c:manualLayout>
      </c:layout>
    </c:title>
    <c:plotArea>
      <c:layout/>
      <c:pieChart>
        <c:varyColors val="1"/>
        <c:ser>
          <c:idx val="0"/>
          <c:order val="0"/>
          <c:tx>
            <c:strRef>
              <c:f>Sheet1!$B$1</c:f>
              <c:strCache>
                <c:ptCount val="1"/>
                <c:pt idx="0">
                  <c:v>Holcomb weeding project</c:v>
                </c:pt>
              </c:strCache>
            </c:strRef>
          </c:tx>
          <c:explosion val="31"/>
          <c:dLbls>
            <c:showVal val="1"/>
            <c:showLeaderLines val="1"/>
          </c:dLbls>
          <c:cat>
            <c:strRef>
              <c:f>Sheet1!$A$2:$A$3</c:f>
              <c:strCache>
                <c:ptCount val="2"/>
                <c:pt idx="0">
                  <c:v>Total titles</c:v>
                </c:pt>
                <c:pt idx="1">
                  <c:v>Hathi Trust</c:v>
                </c:pt>
              </c:strCache>
            </c:strRef>
          </c:cat>
          <c:val>
            <c:numRef>
              <c:f>Sheet1!$B$2:$B$3</c:f>
              <c:numCache>
                <c:formatCode>#,##0</c:formatCode>
                <c:ptCount val="2"/>
                <c:pt idx="0">
                  <c:v>31436</c:v>
                </c:pt>
                <c:pt idx="1">
                  <c:v>4136</c:v>
                </c:pt>
              </c:numCache>
            </c:numRef>
          </c:val>
        </c:ser>
        <c:firstSliceAng val="0"/>
      </c:pieChart>
    </c:plotArea>
    <c:legend>
      <c:legendPos val="r"/>
      <c:layout/>
    </c:legend>
    <c:plotVisOnly val="1"/>
    <c:dispBlanksAs val="zero"/>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3E9DE-50A4-4186-B369-017E6DDC716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FA2D91A-097B-4DA2-964C-AB8E88B88633}">
      <dgm:prSet phldrT="[Text]" custT="1"/>
      <dgm:spPr/>
      <dgm:t>
        <a:bodyPr/>
        <a:lstStyle/>
        <a:p>
          <a:r>
            <a:rPr lang="en-US" sz="1600" b="1" dirty="0" smtClean="0"/>
            <a:t>GIST Request</a:t>
          </a:r>
          <a:endParaRPr lang="en-US" sz="1600" b="1" dirty="0"/>
        </a:p>
      </dgm:t>
    </dgm:pt>
    <dgm:pt modelId="{E505973B-35C3-4048-8FAB-CB7D56014184}" type="parTrans" cxnId="{78199109-F94A-4FED-A429-2CAEB339425B}">
      <dgm:prSet/>
      <dgm:spPr/>
      <dgm:t>
        <a:bodyPr/>
        <a:lstStyle/>
        <a:p>
          <a:endParaRPr lang="en-US"/>
        </a:p>
      </dgm:t>
    </dgm:pt>
    <dgm:pt modelId="{4F8B7275-A507-4D9C-86CD-81C01685214F}" type="sibTrans" cxnId="{78199109-F94A-4FED-A429-2CAEB339425B}">
      <dgm:prSet/>
      <dgm:spPr/>
      <dgm:t>
        <a:bodyPr/>
        <a:lstStyle/>
        <a:p>
          <a:endParaRPr lang="en-US"/>
        </a:p>
      </dgm:t>
    </dgm:pt>
    <dgm:pt modelId="{5621F9B2-F20A-4684-89AD-FF704EC8AA93}">
      <dgm:prSet phldrT="[Text]" custT="1"/>
      <dgm:spPr/>
      <dgm:t>
        <a:bodyPr/>
        <a:lstStyle/>
        <a:p>
          <a:r>
            <a:rPr lang="en-US" sz="1600" b="1" dirty="0" smtClean="0"/>
            <a:t>Interlibrary Loan / IDS</a:t>
          </a:r>
        </a:p>
      </dgm:t>
    </dgm:pt>
    <dgm:pt modelId="{FD56D21F-F9C3-4D87-BB3B-E8460C2AC3BC}" type="parTrans" cxnId="{B09E7B8E-24CE-4F11-8151-0B47EB7A0E8F}">
      <dgm:prSet/>
      <dgm:spPr/>
      <dgm:t>
        <a:bodyPr/>
        <a:lstStyle/>
        <a:p>
          <a:endParaRPr lang="en-US" sz="1600"/>
        </a:p>
      </dgm:t>
    </dgm:pt>
    <dgm:pt modelId="{FEAF1F29-C76E-497F-8358-35D921A495A6}" type="sibTrans" cxnId="{B09E7B8E-24CE-4F11-8151-0B47EB7A0E8F}">
      <dgm:prSet/>
      <dgm:spPr/>
      <dgm:t>
        <a:bodyPr/>
        <a:lstStyle/>
        <a:p>
          <a:endParaRPr lang="en-US"/>
        </a:p>
      </dgm:t>
    </dgm:pt>
    <dgm:pt modelId="{FCD0CFE9-AB88-4AED-A766-6C0B2230953A}">
      <dgm:prSet phldrT="[Text]" custT="1"/>
      <dgm:spPr/>
      <dgm:t>
        <a:bodyPr/>
        <a:lstStyle/>
        <a:p>
          <a:r>
            <a:rPr lang="en-US" sz="1600" dirty="0" smtClean="0"/>
            <a:t>Cancel or Unfilled</a:t>
          </a:r>
          <a:endParaRPr lang="en-US" sz="1600" dirty="0"/>
        </a:p>
      </dgm:t>
    </dgm:pt>
    <dgm:pt modelId="{B358A8D7-853F-44AB-8FF3-8C50ED688CD9}" type="parTrans" cxnId="{9534AF50-8B93-4288-8AB8-E904EB7EFD56}">
      <dgm:prSet/>
      <dgm:spPr/>
      <dgm:t>
        <a:bodyPr/>
        <a:lstStyle/>
        <a:p>
          <a:endParaRPr lang="en-US" sz="1600"/>
        </a:p>
      </dgm:t>
    </dgm:pt>
    <dgm:pt modelId="{34F5484F-D89D-4F1D-B71E-ED0955896AC3}" type="sibTrans" cxnId="{9534AF50-8B93-4288-8AB8-E904EB7EFD56}">
      <dgm:prSet/>
      <dgm:spPr/>
      <dgm:t>
        <a:bodyPr/>
        <a:lstStyle/>
        <a:p>
          <a:endParaRPr lang="en-US"/>
        </a:p>
      </dgm:t>
    </dgm:pt>
    <dgm:pt modelId="{F4B9D831-7AA2-4E3F-AC6F-415DCEBDE9F6}">
      <dgm:prSet phldrT="[Text]" custT="1"/>
      <dgm:spPr/>
      <dgm:t>
        <a:bodyPr/>
        <a:lstStyle/>
        <a:p>
          <a:r>
            <a:rPr lang="en-US" sz="1600" dirty="0" smtClean="0"/>
            <a:t>Filled</a:t>
          </a:r>
        </a:p>
        <a:p>
          <a:r>
            <a:rPr lang="en-US" sz="1600" b="1" dirty="0" smtClean="0"/>
            <a:t>Borrow</a:t>
          </a:r>
        </a:p>
      </dgm:t>
    </dgm:pt>
    <dgm:pt modelId="{DC750404-6449-4A2B-928D-7E8C3C967747}" type="parTrans" cxnId="{5F733BED-86F9-461D-80F8-8F24BAE22A45}">
      <dgm:prSet/>
      <dgm:spPr/>
      <dgm:t>
        <a:bodyPr/>
        <a:lstStyle/>
        <a:p>
          <a:endParaRPr lang="en-US" sz="1600"/>
        </a:p>
      </dgm:t>
    </dgm:pt>
    <dgm:pt modelId="{C886B28A-1DA2-40C3-B0EF-298A396CE318}" type="sibTrans" cxnId="{5F733BED-86F9-461D-80F8-8F24BAE22A45}">
      <dgm:prSet/>
      <dgm:spPr/>
      <dgm:t>
        <a:bodyPr/>
        <a:lstStyle/>
        <a:p>
          <a:endParaRPr lang="en-US"/>
        </a:p>
      </dgm:t>
    </dgm:pt>
    <dgm:pt modelId="{2FCB518C-D2A7-4810-9020-080D78324CF3}">
      <dgm:prSet phldrT="[Text]" custT="1"/>
      <dgm:spPr>
        <a:ln>
          <a:solidFill>
            <a:srgbClr val="FF0000"/>
          </a:solidFill>
        </a:ln>
      </dgm:spPr>
      <dgm:t>
        <a:bodyPr/>
        <a:lstStyle/>
        <a:p>
          <a:r>
            <a:rPr lang="en-US" sz="1600" b="1" dirty="0" smtClean="0"/>
            <a:t>Acquisitions</a:t>
          </a:r>
        </a:p>
      </dgm:t>
    </dgm:pt>
    <dgm:pt modelId="{39EE3D3F-68DF-4370-9391-A3255C401376}" type="parTrans" cxnId="{99D7CED6-022A-458C-9EB9-22516B665F26}">
      <dgm:prSet/>
      <dgm:spPr/>
      <dgm:t>
        <a:bodyPr/>
        <a:lstStyle/>
        <a:p>
          <a:endParaRPr lang="en-US" sz="1600"/>
        </a:p>
      </dgm:t>
    </dgm:pt>
    <dgm:pt modelId="{A749D909-B106-454D-993D-E109608D93BA}" type="sibTrans" cxnId="{99D7CED6-022A-458C-9EB9-22516B665F26}">
      <dgm:prSet/>
      <dgm:spPr/>
      <dgm:t>
        <a:bodyPr/>
        <a:lstStyle/>
        <a:p>
          <a:endParaRPr lang="en-US"/>
        </a:p>
      </dgm:t>
    </dgm:pt>
    <dgm:pt modelId="{0AD6CF64-84F2-41E0-A42B-BFF097D1DB4A}">
      <dgm:prSet phldrT="[Text]" custT="1">
        <dgm:style>
          <a:lnRef idx="2">
            <a:schemeClr val="accent3"/>
          </a:lnRef>
          <a:fillRef idx="1">
            <a:schemeClr val="lt1"/>
          </a:fillRef>
          <a:effectRef idx="0">
            <a:schemeClr val="accent3"/>
          </a:effectRef>
          <a:fontRef idx="minor">
            <a:schemeClr val="dk1"/>
          </a:fontRef>
        </dgm:style>
      </dgm:prSet>
      <dgm:spPr>
        <a:ln>
          <a:solidFill>
            <a:srgbClr val="FF0000"/>
          </a:solidFill>
        </a:ln>
      </dgm:spPr>
      <dgm:t>
        <a:bodyPr/>
        <a:lstStyle/>
        <a:p>
          <a:r>
            <a:rPr lang="en-US" sz="1600" dirty="0" smtClean="0"/>
            <a:t>Filled</a:t>
          </a:r>
        </a:p>
        <a:p>
          <a:r>
            <a:rPr lang="en-US" sz="1600" b="1" dirty="0" smtClean="0"/>
            <a:t>Buy</a:t>
          </a:r>
          <a:endParaRPr lang="en-US" sz="1600" b="1" dirty="0"/>
        </a:p>
      </dgm:t>
    </dgm:pt>
    <dgm:pt modelId="{EDC9D4D2-3BFA-4D20-A7EE-50BFAC792C5D}" type="parTrans" cxnId="{C70DC941-C576-44AF-A7D1-536C7D83D883}">
      <dgm:prSet/>
      <dgm:spPr>
        <a:ln>
          <a:solidFill>
            <a:srgbClr val="FF0000"/>
          </a:solidFill>
        </a:ln>
      </dgm:spPr>
      <dgm:t>
        <a:bodyPr/>
        <a:lstStyle/>
        <a:p>
          <a:endParaRPr lang="en-US" sz="1600"/>
        </a:p>
      </dgm:t>
    </dgm:pt>
    <dgm:pt modelId="{46F685AF-137B-4F6B-BAED-6787343118B3}" type="sibTrans" cxnId="{C70DC941-C576-44AF-A7D1-536C7D83D883}">
      <dgm:prSet/>
      <dgm:spPr/>
      <dgm:t>
        <a:bodyPr/>
        <a:lstStyle/>
        <a:p>
          <a:endParaRPr lang="en-US"/>
        </a:p>
      </dgm:t>
    </dgm:pt>
    <dgm:pt modelId="{B4D0E575-0108-49AC-9C93-F3665D0D7C03}">
      <dgm:prSet custT="1"/>
      <dgm:spPr>
        <a:ln>
          <a:solidFill>
            <a:srgbClr val="FF0000"/>
          </a:solidFill>
        </a:ln>
      </dgm:spPr>
      <dgm:t>
        <a:bodyPr/>
        <a:lstStyle/>
        <a:p>
          <a:r>
            <a:rPr lang="en-US" sz="1600" dirty="0" smtClean="0"/>
            <a:t>Cancel or Borrow</a:t>
          </a:r>
          <a:endParaRPr lang="en-US" sz="1600" dirty="0"/>
        </a:p>
      </dgm:t>
    </dgm:pt>
    <dgm:pt modelId="{BCB44ACE-956E-48C6-9EB7-0105EEC1D2B7}" type="parTrans" cxnId="{9AD7FF1C-A38C-4D93-B864-59CDD5361499}">
      <dgm:prSet/>
      <dgm:spPr>
        <a:ln>
          <a:solidFill>
            <a:srgbClr val="FF0000"/>
          </a:solidFill>
        </a:ln>
      </dgm:spPr>
      <dgm:t>
        <a:bodyPr/>
        <a:lstStyle/>
        <a:p>
          <a:endParaRPr lang="en-US" sz="1600"/>
        </a:p>
      </dgm:t>
    </dgm:pt>
    <dgm:pt modelId="{E56F548B-5B11-4A4A-8044-0907B4313A46}" type="sibTrans" cxnId="{9AD7FF1C-A38C-4D93-B864-59CDD5361499}">
      <dgm:prSet/>
      <dgm:spPr/>
      <dgm:t>
        <a:bodyPr/>
        <a:lstStyle/>
        <a:p>
          <a:endParaRPr lang="en-US"/>
        </a:p>
      </dgm:t>
    </dgm:pt>
    <dgm:pt modelId="{0880257A-38E5-416B-A879-EFFB01ED6C1D}" type="pres">
      <dgm:prSet presAssocID="{7FB3E9DE-50A4-4186-B369-017E6DDC716F}" presName="hierChild1" presStyleCnt="0">
        <dgm:presLayoutVars>
          <dgm:chPref val="1"/>
          <dgm:dir/>
          <dgm:animOne val="branch"/>
          <dgm:animLvl val="lvl"/>
          <dgm:resizeHandles/>
        </dgm:presLayoutVars>
      </dgm:prSet>
      <dgm:spPr/>
      <dgm:t>
        <a:bodyPr/>
        <a:lstStyle/>
        <a:p>
          <a:endParaRPr lang="en-US"/>
        </a:p>
      </dgm:t>
    </dgm:pt>
    <dgm:pt modelId="{458526E1-3A24-4F91-A317-BB6BA85C2C97}" type="pres">
      <dgm:prSet presAssocID="{7FA2D91A-097B-4DA2-964C-AB8E88B88633}" presName="hierRoot1" presStyleCnt="0"/>
      <dgm:spPr/>
      <dgm:t>
        <a:bodyPr/>
        <a:lstStyle/>
        <a:p>
          <a:endParaRPr lang="en-US"/>
        </a:p>
      </dgm:t>
    </dgm:pt>
    <dgm:pt modelId="{D973A2E3-1D27-4DC4-A47A-389FE99CD902}" type="pres">
      <dgm:prSet presAssocID="{7FA2D91A-097B-4DA2-964C-AB8E88B88633}" presName="composite" presStyleCnt="0"/>
      <dgm:spPr/>
      <dgm:t>
        <a:bodyPr/>
        <a:lstStyle/>
        <a:p>
          <a:endParaRPr lang="en-US"/>
        </a:p>
      </dgm:t>
    </dgm:pt>
    <dgm:pt modelId="{7220B3B1-F9F5-4B20-8545-952A74DA7491}" type="pres">
      <dgm:prSet presAssocID="{7FA2D91A-097B-4DA2-964C-AB8E88B88633}" presName="background" presStyleLbl="node0" presStyleIdx="0" presStyleCnt="1"/>
      <dgm:spPr>
        <a:noFill/>
      </dgm:spPr>
      <dgm:t>
        <a:bodyPr/>
        <a:lstStyle/>
        <a:p>
          <a:endParaRPr lang="en-US"/>
        </a:p>
      </dgm:t>
    </dgm:pt>
    <dgm:pt modelId="{1594B0CC-578B-4A84-BDBE-197A8722F25A}" type="pres">
      <dgm:prSet presAssocID="{7FA2D91A-097B-4DA2-964C-AB8E88B88633}" presName="text" presStyleLbl="fgAcc0" presStyleIdx="0" presStyleCnt="1" custScaleY="46589" custLinFactNeighborX="-10423" custLinFactNeighborY="-11597">
        <dgm:presLayoutVars>
          <dgm:chPref val="3"/>
        </dgm:presLayoutVars>
      </dgm:prSet>
      <dgm:spPr/>
      <dgm:t>
        <a:bodyPr/>
        <a:lstStyle/>
        <a:p>
          <a:endParaRPr lang="en-US"/>
        </a:p>
      </dgm:t>
    </dgm:pt>
    <dgm:pt modelId="{60151952-EFF1-4944-A1A7-B25909984F89}" type="pres">
      <dgm:prSet presAssocID="{7FA2D91A-097B-4DA2-964C-AB8E88B88633}" presName="hierChild2" presStyleCnt="0"/>
      <dgm:spPr/>
      <dgm:t>
        <a:bodyPr/>
        <a:lstStyle/>
        <a:p>
          <a:endParaRPr lang="en-US"/>
        </a:p>
      </dgm:t>
    </dgm:pt>
    <dgm:pt modelId="{4E0A3183-B02F-484C-A981-B6DF1B5A658C}" type="pres">
      <dgm:prSet presAssocID="{FD56D21F-F9C3-4D87-BB3B-E8460C2AC3BC}" presName="Name10" presStyleLbl="parChTrans1D2" presStyleIdx="0" presStyleCnt="2"/>
      <dgm:spPr/>
      <dgm:t>
        <a:bodyPr/>
        <a:lstStyle/>
        <a:p>
          <a:endParaRPr lang="en-US"/>
        </a:p>
      </dgm:t>
    </dgm:pt>
    <dgm:pt modelId="{C09BBB1F-D5C7-4B5A-90D7-216E3AC1056C}" type="pres">
      <dgm:prSet presAssocID="{5621F9B2-F20A-4684-89AD-FF704EC8AA93}" presName="hierRoot2" presStyleCnt="0"/>
      <dgm:spPr/>
      <dgm:t>
        <a:bodyPr/>
        <a:lstStyle/>
        <a:p>
          <a:endParaRPr lang="en-US"/>
        </a:p>
      </dgm:t>
    </dgm:pt>
    <dgm:pt modelId="{609DF40A-0AB3-41B6-B057-EDB7675DF339}" type="pres">
      <dgm:prSet presAssocID="{5621F9B2-F20A-4684-89AD-FF704EC8AA93}" presName="composite2" presStyleCnt="0"/>
      <dgm:spPr/>
      <dgm:t>
        <a:bodyPr/>
        <a:lstStyle/>
        <a:p>
          <a:endParaRPr lang="en-US"/>
        </a:p>
      </dgm:t>
    </dgm:pt>
    <dgm:pt modelId="{0259D3C4-BFC7-4F40-9E30-7B95E2E79104}" type="pres">
      <dgm:prSet presAssocID="{5621F9B2-F20A-4684-89AD-FF704EC8AA93}" presName="background2" presStyleLbl="node2" presStyleIdx="0" presStyleCnt="2"/>
      <dgm:spPr>
        <a:noFill/>
      </dgm:spPr>
      <dgm:t>
        <a:bodyPr/>
        <a:lstStyle/>
        <a:p>
          <a:endParaRPr lang="en-US"/>
        </a:p>
      </dgm:t>
    </dgm:pt>
    <dgm:pt modelId="{CC8227B0-C0A9-463A-A610-53AB87282B12}" type="pres">
      <dgm:prSet presAssocID="{5621F9B2-F20A-4684-89AD-FF704EC8AA93}" presName="text2" presStyleLbl="fgAcc2" presStyleIdx="0" presStyleCnt="2" custScaleX="136101" custScaleY="57240">
        <dgm:presLayoutVars>
          <dgm:chPref val="3"/>
        </dgm:presLayoutVars>
      </dgm:prSet>
      <dgm:spPr/>
      <dgm:t>
        <a:bodyPr/>
        <a:lstStyle/>
        <a:p>
          <a:endParaRPr lang="en-US"/>
        </a:p>
      </dgm:t>
    </dgm:pt>
    <dgm:pt modelId="{2263BA85-DE91-4BF1-A7F0-2A64C8A658B8}" type="pres">
      <dgm:prSet presAssocID="{5621F9B2-F20A-4684-89AD-FF704EC8AA93}" presName="hierChild3" presStyleCnt="0"/>
      <dgm:spPr/>
      <dgm:t>
        <a:bodyPr/>
        <a:lstStyle/>
        <a:p>
          <a:endParaRPr lang="en-US"/>
        </a:p>
      </dgm:t>
    </dgm:pt>
    <dgm:pt modelId="{70DFD7CD-2FD9-40AF-9CC7-CCB5E2599FB5}" type="pres">
      <dgm:prSet presAssocID="{B358A8D7-853F-44AB-8FF3-8C50ED688CD9}" presName="Name17" presStyleLbl="parChTrans1D3" presStyleIdx="0" presStyleCnt="4"/>
      <dgm:spPr/>
      <dgm:t>
        <a:bodyPr/>
        <a:lstStyle/>
        <a:p>
          <a:endParaRPr lang="en-US"/>
        </a:p>
      </dgm:t>
    </dgm:pt>
    <dgm:pt modelId="{5B4F34C8-3571-450D-8844-B2CE9BD69173}" type="pres">
      <dgm:prSet presAssocID="{FCD0CFE9-AB88-4AED-A766-6C0B2230953A}" presName="hierRoot3" presStyleCnt="0"/>
      <dgm:spPr/>
      <dgm:t>
        <a:bodyPr/>
        <a:lstStyle/>
        <a:p>
          <a:endParaRPr lang="en-US"/>
        </a:p>
      </dgm:t>
    </dgm:pt>
    <dgm:pt modelId="{0E6412C6-500C-4DA1-86EA-ED172544BE3A}" type="pres">
      <dgm:prSet presAssocID="{FCD0CFE9-AB88-4AED-A766-6C0B2230953A}" presName="composite3" presStyleCnt="0"/>
      <dgm:spPr/>
      <dgm:t>
        <a:bodyPr/>
        <a:lstStyle/>
        <a:p>
          <a:endParaRPr lang="en-US"/>
        </a:p>
      </dgm:t>
    </dgm:pt>
    <dgm:pt modelId="{DFE793FA-5B69-41E2-96EA-81FA28E4A772}" type="pres">
      <dgm:prSet presAssocID="{FCD0CFE9-AB88-4AED-A766-6C0B2230953A}" presName="background3" presStyleLbl="node3" presStyleIdx="0" presStyleCnt="4"/>
      <dgm:spPr>
        <a:noFill/>
      </dgm:spPr>
      <dgm:t>
        <a:bodyPr/>
        <a:lstStyle/>
        <a:p>
          <a:endParaRPr lang="en-US"/>
        </a:p>
      </dgm:t>
    </dgm:pt>
    <dgm:pt modelId="{EBFBA845-9D40-4D51-A048-0B3BEEC8B61B}" type="pres">
      <dgm:prSet presAssocID="{FCD0CFE9-AB88-4AED-A766-6C0B2230953A}" presName="text3" presStyleLbl="fgAcc3" presStyleIdx="0" presStyleCnt="4">
        <dgm:presLayoutVars>
          <dgm:chPref val="3"/>
        </dgm:presLayoutVars>
      </dgm:prSet>
      <dgm:spPr/>
      <dgm:t>
        <a:bodyPr/>
        <a:lstStyle/>
        <a:p>
          <a:endParaRPr lang="en-US"/>
        </a:p>
      </dgm:t>
    </dgm:pt>
    <dgm:pt modelId="{DD268F98-80A2-4165-8DCF-D90179EB5F41}" type="pres">
      <dgm:prSet presAssocID="{FCD0CFE9-AB88-4AED-A766-6C0B2230953A}" presName="hierChild4" presStyleCnt="0"/>
      <dgm:spPr/>
      <dgm:t>
        <a:bodyPr/>
        <a:lstStyle/>
        <a:p>
          <a:endParaRPr lang="en-US"/>
        </a:p>
      </dgm:t>
    </dgm:pt>
    <dgm:pt modelId="{45DA7FEE-00BD-48ED-A9C0-3EA4CE7B71FE}" type="pres">
      <dgm:prSet presAssocID="{DC750404-6449-4A2B-928D-7E8C3C967747}" presName="Name17" presStyleLbl="parChTrans1D3" presStyleIdx="1" presStyleCnt="4"/>
      <dgm:spPr/>
      <dgm:t>
        <a:bodyPr/>
        <a:lstStyle/>
        <a:p>
          <a:endParaRPr lang="en-US"/>
        </a:p>
      </dgm:t>
    </dgm:pt>
    <dgm:pt modelId="{30A7DC6C-A332-47FB-8563-5FC2299BFC75}" type="pres">
      <dgm:prSet presAssocID="{F4B9D831-7AA2-4E3F-AC6F-415DCEBDE9F6}" presName="hierRoot3" presStyleCnt="0"/>
      <dgm:spPr/>
      <dgm:t>
        <a:bodyPr/>
        <a:lstStyle/>
        <a:p>
          <a:endParaRPr lang="en-US"/>
        </a:p>
      </dgm:t>
    </dgm:pt>
    <dgm:pt modelId="{55AA79C4-A3A4-4FA6-8B75-892C361D96D3}" type="pres">
      <dgm:prSet presAssocID="{F4B9D831-7AA2-4E3F-AC6F-415DCEBDE9F6}" presName="composite3" presStyleCnt="0"/>
      <dgm:spPr/>
      <dgm:t>
        <a:bodyPr/>
        <a:lstStyle/>
        <a:p>
          <a:endParaRPr lang="en-US"/>
        </a:p>
      </dgm:t>
    </dgm:pt>
    <dgm:pt modelId="{712CC6D6-5904-4FDC-9F92-2655922E6952}" type="pres">
      <dgm:prSet presAssocID="{F4B9D831-7AA2-4E3F-AC6F-415DCEBDE9F6}" presName="background3" presStyleLbl="node3" presStyleIdx="1" presStyleCnt="4"/>
      <dgm:spPr>
        <a:noFill/>
      </dgm:spPr>
      <dgm:t>
        <a:bodyPr/>
        <a:lstStyle/>
        <a:p>
          <a:endParaRPr lang="en-US"/>
        </a:p>
      </dgm:t>
    </dgm:pt>
    <dgm:pt modelId="{F45D4CF8-9103-4CDC-89C5-BFB9A7461F72}" type="pres">
      <dgm:prSet presAssocID="{F4B9D831-7AA2-4E3F-AC6F-415DCEBDE9F6}" presName="text3" presStyleLbl="fgAcc3" presStyleIdx="1" presStyleCnt="4">
        <dgm:presLayoutVars>
          <dgm:chPref val="3"/>
        </dgm:presLayoutVars>
      </dgm:prSet>
      <dgm:spPr/>
      <dgm:t>
        <a:bodyPr/>
        <a:lstStyle/>
        <a:p>
          <a:endParaRPr lang="en-US"/>
        </a:p>
      </dgm:t>
    </dgm:pt>
    <dgm:pt modelId="{AC6F194B-2B37-453E-9039-6FCA0703BC83}" type="pres">
      <dgm:prSet presAssocID="{F4B9D831-7AA2-4E3F-AC6F-415DCEBDE9F6}" presName="hierChild4" presStyleCnt="0"/>
      <dgm:spPr/>
      <dgm:t>
        <a:bodyPr/>
        <a:lstStyle/>
        <a:p>
          <a:endParaRPr lang="en-US"/>
        </a:p>
      </dgm:t>
    </dgm:pt>
    <dgm:pt modelId="{6D52980E-AF3D-4A1B-ADFA-2731E4CD6746}" type="pres">
      <dgm:prSet presAssocID="{39EE3D3F-68DF-4370-9391-A3255C401376}" presName="Name10" presStyleLbl="parChTrans1D2" presStyleIdx="1" presStyleCnt="2"/>
      <dgm:spPr/>
      <dgm:t>
        <a:bodyPr/>
        <a:lstStyle/>
        <a:p>
          <a:endParaRPr lang="en-US"/>
        </a:p>
      </dgm:t>
    </dgm:pt>
    <dgm:pt modelId="{58B75599-1CDC-480B-89B8-4A34551A2E53}" type="pres">
      <dgm:prSet presAssocID="{2FCB518C-D2A7-4810-9020-080D78324CF3}" presName="hierRoot2" presStyleCnt="0"/>
      <dgm:spPr/>
      <dgm:t>
        <a:bodyPr/>
        <a:lstStyle/>
        <a:p>
          <a:endParaRPr lang="en-US"/>
        </a:p>
      </dgm:t>
    </dgm:pt>
    <dgm:pt modelId="{A774B173-A0F4-4376-A0E1-FA3A6E868842}" type="pres">
      <dgm:prSet presAssocID="{2FCB518C-D2A7-4810-9020-080D78324CF3}" presName="composite2" presStyleCnt="0"/>
      <dgm:spPr/>
      <dgm:t>
        <a:bodyPr/>
        <a:lstStyle/>
        <a:p>
          <a:endParaRPr lang="en-US"/>
        </a:p>
      </dgm:t>
    </dgm:pt>
    <dgm:pt modelId="{3539F708-7DD8-4C57-B13E-851DE284F2AE}" type="pres">
      <dgm:prSet presAssocID="{2FCB518C-D2A7-4810-9020-080D78324CF3}" presName="background2" presStyleLbl="node2" presStyleIdx="1" presStyleCnt="2"/>
      <dgm:spPr>
        <a:noFill/>
      </dgm:spPr>
      <dgm:t>
        <a:bodyPr/>
        <a:lstStyle/>
        <a:p>
          <a:endParaRPr lang="en-US"/>
        </a:p>
      </dgm:t>
    </dgm:pt>
    <dgm:pt modelId="{C36D90B9-926A-416B-944A-FF71B511C22D}" type="pres">
      <dgm:prSet presAssocID="{2FCB518C-D2A7-4810-9020-080D78324CF3}" presName="text2" presStyleLbl="fgAcc2" presStyleIdx="1" presStyleCnt="2" custScaleX="165784" custScaleY="54679">
        <dgm:presLayoutVars>
          <dgm:chPref val="3"/>
        </dgm:presLayoutVars>
      </dgm:prSet>
      <dgm:spPr/>
      <dgm:t>
        <a:bodyPr/>
        <a:lstStyle/>
        <a:p>
          <a:endParaRPr lang="en-US"/>
        </a:p>
      </dgm:t>
    </dgm:pt>
    <dgm:pt modelId="{447B2567-AFE2-4CAF-B3AF-25E632B7C6F6}" type="pres">
      <dgm:prSet presAssocID="{2FCB518C-D2A7-4810-9020-080D78324CF3}" presName="hierChild3" presStyleCnt="0"/>
      <dgm:spPr/>
      <dgm:t>
        <a:bodyPr/>
        <a:lstStyle/>
        <a:p>
          <a:endParaRPr lang="en-US"/>
        </a:p>
      </dgm:t>
    </dgm:pt>
    <dgm:pt modelId="{D858D7AE-6705-4F80-B5AB-C22EEB2DD09C}" type="pres">
      <dgm:prSet presAssocID="{EDC9D4D2-3BFA-4D20-A7EE-50BFAC792C5D}" presName="Name17" presStyleLbl="parChTrans1D3" presStyleIdx="2" presStyleCnt="4"/>
      <dgm:spPr/>
      <dgm:t>
        <a:bodyPr/>
        <a:lstStyle/>
        <a:p>
          <a:endParaRPr lang="en-US"/>
        </a:p>
      </dgm:t>
    </dgm:pt>
    <dgm:pt modelId="{20129AEE-089F-4F22-9ECC-F02A2DC29AA5}" type="pres">
      <dgm:prSet presAssocID="{0AD6CF64-84F2-41E0-A42B-BFF097D1DB4A}" presName="hierRoot3" presStyleCnt="0"/>
      <dgm:spPr/>
      <dgm:t>
        <a:bodyPr/>
        <a:lstStyle/>
        <a:p>
          <a:endParaRPr lang="en-US"/>
        </a:p>
      </dgm:t>
    </dgm:pt>
    <dgm:pt modelId="{1B69BE30-FD84-4840-AF2E-7E1035B9DE65}" type="pres">
      <dgm:prSet presAssocID="{0AD6CF64-84F2-41E0-A42B-BFF097D1DB4A}" presName="composite3" presStyleCnt="0"/>
      <dgm:spPr/>
      <dgm:t>
        <a:bodyPr/>
        <a:lstStyle/>
        <a:p>
          <a:endParaRPr lang="en-US"/>
        </a:p>
      </dgm:t>
    </dgm:pt>
    <dgm:pt modelId="{B8185FF3-0940-464B-94B7-77EB19E65326}" type="pres">
      <dgm:prSet presAssocID="{0AD6CF64-84F2-41E0-A42B-BFF097D1DB4A}" presName="background3" presStyleLbl="node3" presStyleIdx="2" presStyleCnt="4"/>
      <dgm:spPr>
        <a:noFill/>
      </dgm:spPr>
      <dgm:t>
        <a:bodyPr/>
        <a:lstStyle/>
        <a:p>
          <a:endParaRPr lang="en-US"/>
        </a:p>
      </dgm:t>
    </dgm:pt>
    <dgm:pt modelId="{6DFE3A6A-621F-46D7-8B83-7044018FA870}" type="pres">
      <dgm:prSet presAssocID="{0AD6CF64-84F2-41E0-A42B-BFF097D1DB4A}" presName="text3" presStyleLbl="fgAcc3" presStyleIdx="2" presStyleCnt="4">
        <dgm:presLayoutVars>
          <dgm:chPref val="3"/>
        </dgm:presLayoutVars>
      </dgm:prSet>
      <dgm:spPr/>
      <dgm:t>
        <a:bodyPr/>
        <a:lstStyle/>
        <a:p>
          <a:endParaRPr lang="en-US"/>
        </a:p>
      </dgm:t>
    </dgm:pt>
    <dgm:pt modelId="{F09E059B-85EA-4BFA-9D35-0A02BCAE196B}" type="pres">
      <dgm:prSet presAssocID="{0AD6CF64-84F2-41E0-A42B-BFF097D1DB4A}" presName="hierChild4" presStyleCnt="0"/>
      <dgm:spPr/>
      <dgm:t>
        <a:bodyPr/>
        <a:lstStyle/>
        <a:p>
          <a:endParaRPr lang="en-US"/>
        </a:p>
      </dgm:t>
    </dgm:pt>
    <dgm:pt modelId="{490F5990-103B-4D14-B029-3DAAB9670538}" type="pres">
      <dgm:prSet presAssocID="{BCB44ACE-956E-48C6-9EB7-0105EEC1D2B7}" presName="Name17" presStyleLbl="parChTrans1D3" presStyleIdx="3" presStyleCnt="4"/>
      <dgm:spPr/>
      <dgm:t>
        <a:bodyPr/>
        <a:lstStyle/>
        <a:p>
          <a:endParaRPr lang="en-US"/>
        </a:p>
      </dgm:t>
    </dgm:pt>
    <dgm:pt modelId="{EDEF9D4D-4D54-479C-8CC0-00C8839F2F54}" type="pres">
      <dgm:prSet presAssocID="{B4D0E575-0108-49AC-9C93-F3665D0D7C03}" presName="hierRoot3" presStyleCnt="0"/>
      <dgm:spPr/>
      <dgm:t>
        <a:bodyPr/>
        <a:lstStyle/>
        <a:p>
          <a:endParaRPr lang="en-US"/>
        </a:p>
      </dgm:t>
    </dgm:pt>
    <dgm:pt modelId="{7A5A351A-130E-4784-AC3C-FFCD7D1DD211}" type="pres">
      <dgm:prSet presAssocID="{B4D0E575-0108-49AC-9C93-F3665D0D7C03}" presName="composite3" presStyleCnt="0"/>
      <dgm:spPr/>
      <dgm:t>
        <a:bodyPr/>
        <a:lstStyle/>
        <a:p>
          <a:endParaRPr lang="en-US"/>
        </a:p>
      </dgm:t>
    </dgm:pt>
    <dgm:pt modelId="{E88808A3-D9E0-4A32-BDED-7FA4CFBDEDBB}" type="pres">
      <dgm:prSet presAssocID="{B4D0E575-0108-49AC-9C93-F3665D0D7C03}" presName="background3" presStyleLbl="node3" presStyleIdx="3" presStyleCnt="4"/>
      <dgm:spPr>
        <a:noFill/>
      </dgm:spPr>
      <dgm:t>
        <a:bodyPr/>
        <a:lstStyle/>
        <a:p>
          <a:endParaRPr lang="en-US"/>
        </a:p>
      </dgm:t>
    </dgm:pt>
    <dgm:pt modelId="{F7560C48-E470-4D85-98D2-5F0C1185F2CD}" type="pres">
      <dgm:prSet presAssocID="{B4D0E575-0108-49AC-9C93-F3665D0D7C03}" presName="text3" presStyleLbl="fgAcc3" presStyleIdx="3" presStyleCnt="4">
        <dgm:presLayoutVars>
          <dgm:chPref val="3"/>
        </dgm:presLayoutVars>
      </dgm:prSet>
      <dgm:spPr/>
      <dgm:t>
        <a:bodyPr/>
        <a:lstStyle/>
        <a:p>
          <a:endParaRPr lang="en-US"/>
        </a:p>
      </dgm:t>
    </dgm:pt>
    <dgm:pt modelId="{3E10F56F-E897-4223-9D5D-E8E27E6958EA}" type="pres">
      <dgm:prSet presAssocID="{B4D0E575-0108-49AC-9C93-F3665D0D7C03}" presName="hierChild4" presStyleCnt="0"/>
      <dgm:spPr/>
      <dgm:t>
        <a:bodyPr/>
        <a:lstStyle/>
        <a:p>
          <a:endParaRPr lang="en-US"/>
        </a:p>
      </dgm:t>
    </dgm:pt>
  </dgm:ptLst>
  <dgm:cxnLst>
    <dgm:cxn modelId="{7CF32B53-8AC3-4391-9FC6-D0BD4613AEBC}" type="presOf" srcId="{B4D0E575-0108-49AC-9C93-F3665D0D7C03}" destId="{F7560C48-E470-4D85-98D2-5F0C1185F2CD}" srcOrd="0" destOrd="0" presId="urn:microsoft.com/office/officeart/2005/8/layout/hierarchy1"/>
    <dgm:cxn modelId="{5F733BED-86F9-461D-80F8-8F24BAE22A45}" srcId="{5621F9B2-F20A-4684-89AD-FF704EC8AA93}" destId="{F4B9D831-7AA2-4E3F-AC6F-415DCEBDE9F6}" srcOrd="1" destOrd="0" parTransId="{DC750404-6449-4A2B-928D-7E8C3C967747}" sibTransId="{C886B28A-1DA2-40C3-B0EF-298A396CE318}"/>
    <dgm:cxn modelId="{05B3FB56-6549-4D20-912B-0263327F1C30}" type="presOf" srcId="{EDC9D4D2-3BFA-4D20-A7EE-50BFAC792C5D}" destId="{D858D7AE-6705-4F80-B5AB-C22EEB2DD09C}" srcOrd="0" destOrd="0" presId="urn:microsoft.com/office/officeart/2005/8/layout/hierarchy1"/>
    <dgm:cxn modelId="{32E82029-B080-462B-8E5C-1D78178E9CC7}" type="presOf" srcId="{2FCB518C-D2A7-4810-9020-080D78324CF3}" destId="{C36D90B9-926A-416B-944A-FF71B511C22D}" srcOrd="0" destOrd="0" presId="urn:microsoft.com/office/officeart/2005/8/layout/hierarchy1"/>
    <dgm:cxn modelId="{18760882-99DE-41EE-BA3E-5A71C49C74AD}" type="presOf" srcId="{BCB44ACE-956E-48C6-9EB7-0105EEC1D2B7}" destId="{490F5990-103B-4D14-B029-3DAAB9670538}" srcOrd="0" destOrd="0" presId="urn:microsoft.com/office/officeart/2005/8/layout/hierarchy1"/>
    <dgm:cxn modelId="{BAAA4EA9-90C7-47E2-A3AC-4D0D10DC3B9A}" type="presOf" srcId="{39EE3D3F-68DF-4370-9391-A3255C401376}" destId="{6D52980E-AF3D-4A1B-ADFA-2731E4CD6746}" srcOrd="0" destOrd="0" presId="urn:microsoft.com/office/officeart/2005/8/layout/hierarchy1"/>
    <dgm:cxn modelId="{D61DA31D-2596-46DF-867C-A7A9438A7443}" type="presOf" srcId="{7FB3E9DE-50A4-4186-B369-017E6DDC716F}" destId="{0880257A-38E5-416B-A879-EFFB01ED6C1D}" srcOrd="0" destOrd="0" presId="urn:microsoft.com/office/officeart/2005/8/layout/hierarchy1"/>
    <dgm:cxn modelId="{3526DF68-7559-41D5-9CAC-F47F239BCAEA}" type="presOf" srcId="{7FA2D91A-097B-4DA2-964C-AB8E88B88633}" destId="{1594B0CC-578B-4A84-BDBE-197A8722F25A}" srcOrd="0" destOrd="0" presId="urn:microsoft.com/office/officeart/2005/8/layout/hierarchy1"/>
    <dgm:cxn modelId="{C70DC941-C576-44AF-A7D1-536C7D83D883}" srcId="{2FCB518C-D2A7-4810-9020-080D78324CF3}" destId="{0AD6CF64-84F2-41E0-A42B-BFF097D1DB4A}" srcOrd="0" destOrd="0" parTransId="{EDC9D4D2-3BFA-4D20-A7EE-50BFAC792C5D}" sibTransId="{46F685AF-137B-4F6B-BAED-6787343118B3}"/>
    <dgm:cxn modelId="{66635D11-C29A-490E-924E-C9EE5CE62A3E}" type="presOf" srcId="{0AD6CF64-84F2-41E0-A42B-BFF097D1DB4A}" destId="{6DFE3A6A-621F-46D7-8B83-7044018FA870}" srcOrd="0" destOrd="0" presId="urn:microsoft.com/office/officeart/2005/8/layout/hierarchy1"/>
    <dgm:cxn modelId="{9534AF50-8B93-4288-8AB8-E904EB7EFD56}" srcId="{5621F9B2-F20A-4684-89AD-FF704EC8AA93}" destId="{FCD0CFE9-AB88-4AED-A766-6C0B2230953A}" srcOrd="0" destOrd="0" parTransId="{B358A8D7-853F-44AB-8FF3-8C50ED688CD9}" sibTransId="{34F5484F-D89D-4F1D-B71E-ED0955896AC3}"/>
    <dgm:cxn modelId="{B8CD8BD3-8AD9-41BF-A429-745E755AFA90}" type="presOf" srcId="{FCD0CFE9-AB88-4AED-A766-6C0B2230953A}" destId="{EBFBA845-9D40-4D51-A048-0B3BEEC8B61B}" srcOrd="0" destOrd="0" presId="urn:microsoft.com/office/officeart/2005/8/layout/hierarchy1"/>
    <dgm:cxn modelId="{B09E7B8E-24CE-4F11-8151-0B47EB7A0E8F}" srcId="{7FA2D91A-097B-4DA2-964C-AB8E88B88633}" destId="{5621F9B2-F20A-4684-89AD-FF704EC8AA93}" srcOrd="0" destOrd="0" parTransId="{FD56D21F-F9C3-4D87-BB3B-E8460C2AC3BC}" sibTransId="{FEAF1F29-C76E-497F-8358-35D921A495A6}"/>
    <dgm:cxn modelId="{612CDED9-AC47-4C2E-9A09-1FA5C623FB58}" type="presOf" srcId="{FD56D21F-F9C3-4D87-BB3B-E8460C2AC3BC}" destId="{4E0A3183-B02F-484C-A981-B6DF1B5A658C}" srcOrd="0" destOrd="0" presId="urn:microsoft.com/office/officeart/2005/8/layout/hierarchy1"/>
    <dgm:cxn modelId="{EACE423C-1783-45A4-901A-8BEEC5BDEF16}" type="presOf" srcId="{B358A8D7-853F-44AB-8FF3-8C50ED688CD9}" destId="{70DFD7CD-2FD9-40AF-9CC7-CCB5E2599FB5}" srcOrd="0" destOrd="0" presId="urn:microsoft.com/office/officeart/2005/8/layout/hierarchy1"/>
    <dgm:cxn modelId="{99D7CED6-022A-458C-9EB9-22516B665F26}" srcId="{7FA2D91A-097B-4DA2-964C-AB8E88B88633}" destId="{2FCB518C-D2A7-4810-9020-080D78324CF3}" srcOrd="1" destOrd="0" parTransId="{39EE3D3F-68DF-4370-9391-A3255C401376}" sibTransId="{A749D909-B106-454D-993D-E109608D93BA}"/>
    <dgm:cxn modelId="{D9190276-213A-476F-9252-729B3931ED4A}" type="presOf" srcId="{DC750404-6449-4A2B-928D-7E8C3C967747}" destId="{45DA7FEE-00BD-48ED-A9C0-3EA4CE7B71FE}" srcOrd="0" destOrd="0" presId="urn:microsoft.com/office/officeart/2005/8/layout/hierarchy1"/>
    <dgm:cxn modelId="{B71F153E-4FC3-4F1B-8AD9-42D4B65D4A12}" type="presOf" srcId="{5621F9B2-F20A-4684-89AD-FF704EC8AA93}" destId="{CC8227B0-C0A9-463A-A610-53AB87282B12}" srcOrd="0" destOrd="0" presId="urn:microsoft.com/office/officeart/2005/8/layout/hierarchy1"/>
    <dgm:cxn modelId="{9AD7FF1C-A38C-4D93-B864-59CDD5361499}" srcId="{2FCB518C-D2A7-4810-9020-080D78324CF3}" destId="{B4D0E575-0108-49AC-9C93-F3665D0D7C03}" srcOrd="1" destOrd="0" parTransId="{BCB44ACE-956E-48C6-9EB7-0105EEC1D2B7}" sibTransId="{E56F548B-5B11-4A4A-8044-0907B4313A46}"/>
    <dgm:cxn modelId="{EE6ADF5B-368F-4767-A508-3E1951EB6699}" type="presOf" srcId="{F4B9D831-7AA2-4E3F-AC6F-415DCEBDE9F6}" destId="{F45D4CF8-9103-4CDC-89C5-BFB9A7461F72}" srcOrd="0" destOrd="0" presId="urn:microsoft.com/office/officeart/2005/8/layout/hierarchy1"/>
    <dgm:cxn modelId="{78199109-F94A-4FED-A429-2CAEB339425B}" srcId="{7FB3E9DE-50A4-4186-B369-017E6DDC716F}" destId="{7FA2D91A-097B-4DA2-964C-AB8E88B88633}" srcOrd="0" destOrd="0" parTransId="{E505973B-35C3-4048-8FAB-CB7D56014184}" sibTransId="{4F8B7275-A507-4D9C-86CD-81C01685214F}"/>
    <dgm:cxn modelId="{62DF5FE0-8C8D-4E85-9942-34C056D3A02A}" type="presParOf" srcId="{0880257A-38E5-416B-A879-EFFB01ED6C1D}" destId="{458526E1-3A24-4F91-A317-BB6BA85C2C97}" srcOrd="0" destOrd="0" presId="urn:microsoft.com/office/officeart/2005/8/layout/hierarchy1"/>
    <dgm:cxn modelId="{07B06CBC-B100-4C8E-95FB-9BECAF39A34A}" type="presParOf" srcId="{458526E1-3A24-4F91-A317-BB6BA85C2C97}" destId="{D973A2E3-1D27-4DC4-A47A-389FE99CD902}" srcOrd="0" destOrd="0" presId="urn:microsoft.com/office/officeart/2005/8/layout/hierarchy1"/>
    <dgm:cxn modelId="{F06BBC35-3079-42B5-B911-42B4C590C72E}" type="presParOf" srcId="{D973A2E3-1D27-4DC4-A47A-389FE99CD902}" destId="{7220B3B1-F9F5-4B20-8545-952A74DA7491}" srcOrd="0" destOrd="0" presId="urn:microsoft.com/office/officeart/2005/8/layout/hierarchy1"/>
    <dgm:cxn modelId="{BBDAF7F3-9C17-4D57-80C8-8BE75F669AB9}" type="presParOf" srcId="{D973A2E3-1D27-4DC4-A47A-389FE99CD902}" destId="{1594B0CC-578B-4A84-BDBE-197A8722F25A}" srcOrd="1" destOrd="0" presId="urn:microsoft.com/office/officeart/2005/8/layout/hierarchy1"/>
    <dgm:cxn modelId="{FF484049-1508-4F61-A030-6197B5F04685}" type="presParOf" srcId="{458526E1-3A24-4F91-A317-BB6BA85C2C97}" destId="{60151952-EFF1-4944-A1A7-B25909984F89}" srcOrd="1" destOrd="0" presId="urn:microsoft.com/office/officeart/2005/8/layout/hierarchy1"/>
    <dgm:cxn modelId="{F4AB00DA-2FF8-47ED-9A4F-30BBF26DC565}" type="presParOf" srcId="{60151952-EFF1-4944-A1A7-B25909984F89}" destId="{4E0A3183-B02F-484C-A981-B6DF1B5A658C}" srcOrd="0" destOrd="0" presId="urn:microsoft.com/office/officeart/2005/8/layout/hierarchy1"/>
    <dgm:cxn modelId="{E96824A0-B69C-4FAB-9DD9-CC00A9CB14FF}" type="presParOf" srcId="{60151952-EFF1-4944-A1A7-B25909984F89}" destId="{C09BBB1F-D5C7-4B5A-90D7-216E3AC1056C}" srcOrd="1" destOrd="0" presId="urn:microsoft.com/office/officeart/2005/8/layout/hierarchy1"/>
    <dgm:cxn modelId="{11DDBFE7-9E40-44A8-B2A4-2DA5E77D433C}" type="presParOf" srcId="{C09BBB1F-D5C7-4B5A-90D7-216E3AC1056C}" destId="{609DF40A-0AB3-41B6-B057-EDB7675DF339}" srcOrd="0" destOrd="0" presId="urn:microsoft.com/office/officeart/2005/8/layout/hierarchy1"/>
    <dgm:cxn modelId="{54570454-1266-48F3-80F0-08F79A6E12A2}" type="presParOf" srcId="{609DF40A-0AB3-41B6-B057-EDB7675DF339}" destId="{0259D3C4-BFC7-4F40-9E30-7B95E2E79104}" srcOrd="0" destOrd="0" presId="urn:microsoft.com/office/officeart/2005/8/layout/hierarchy1"/>
    <dgm:cxn modelId="{E869C304-D43B-4538-B703-9205A9176B91}" type="presParOf" srcId="{609DF40A-0AB3-41B6-B057-EDB7675DF339}" destId="{CC8227B0-C0A9-463A-A610-53AB87282B12}" srcOrd="1" destOrd="0" presId="urn:microsoft.com/office/officeart/2005/8/layout/hierarchy1"/>
    <dgm:cxn modelId="{B34C4BA2-D64F-47FB-A61C-A351BBB40587}" type="presParOf" srcId="{C09BBB1F-D5C7-4B5A-90D7-216E3AC1056C}" destId="{2263BA85-DE91-4BF1-A7F0-2A64C8A658B8}" srcOrd="1" destOrd="0" presId="urn:microsoft.com/office/officeart/2005/8/layout/hierarchy1"/>
    <dgm:cxn modelId="{E93DCDA6-57AA-4508-BF91-03FB4FB099D9}" type="presParOf" srcId="{2263BA85-DE91-4BF1-A7F0-2A64C8A658B8}" destId="{70DFD7CD-2FD9-40AF-9CC7-CCB5E2599FB5}" srcOrd="0" destOrd="0" presId="urn:microsoft.com/office/officeart/2005/8/layout/hierarchy1"/>
    <dgm:cxn modelId="{9A37A6F7-CB58-4324-B8C1-3CE7657C7A1D}" type="presParOf" srcId="{2263BA85-DE91-4BF1-A7F0-2A64C8A658B8}" destId="{5B4F34C8-3571-450D-8844-B2CE9BD69173}" srcOrd="1" destOrd="0" presId="urn:microsoft.com/office/officeart/2005/8/layout/hierarchy1"/>
    <dgm:cxn modelId="{9FD4D65B-EC80-45BD-816D-BA83DDA71FC9}" type="presParOf" srcId="{5B4F34C8-3571-450D-8844-B2CE9BD69173}" destId="{0E6412C6-500C-4DA1-86EA-ED172544BE3A}" srcOrd="0" destOrd="0" presId="urn:microsoft.com/office/officeart/2005/8/layout/hierarchy1"/>
    <dgm:cxn modelId="{27D9AA1D-D258-4766-B229-A51CE818CD67}" type="presParOf" srcId="{0E6412C6-500C-4DA1-86EA-ED172544BE3A}" destId="{DFE793FA-5B69-41E2-96EA-81FA28E4A772}" srcOrd="0" destOrd="0" presId="urn:microsoft.com/office/officeart/2005/8/layout/hierarchy1"/>
    <dgm:cxn modelId="{9CC51E9A-1E73-43AA-9A10-CE33CDBF1248}" type="presParOf" srcId="{0E6412C6-500C-4DA1-86EA-ED172544BE3A}" destId="{EBFBA845-9D40-4D51-A048-0B3BEEC8B61B}" srcOrd="1" destOrd="0" presId="urn:microsoft.com/office/officeart/2005/8/layout/hierarchy1"/>
    <dgm:cxn modelId="{A297E35C-93A7-48F3-8844-7BA65A6933F6}" type="presParOf" srcId="{5B4F34C8-3571-450D-8844-B2CE9BD69173}" destId="{DD268F98-80A2-4165-8DCF-D90179EB5F41}" srcOrd="1" destOrd="0" presId="urn:microsoft.com/office/officeart/2005/8/layout/hierarchy1"/>
    <dgm:cxn modelId="{9D5A9884-29FA-489D-BDEE-C16C853A00C7}" type="presParOf" srcId="{2263BA85-DE91-4BF1-A7F0-2A64C8A658B8}" destId="{45DA7FEE-00BD-48ED-A9C0-3EA4CE7B71FE}" srcOrd="2" destOrd="0" presId="urn:microsoft.com/office/officeart/2005/8/layout/hierarchy1"/>
    <dgm:cxn modelId="{F98F0848-5AAE-4F25-9888-074E1BFFFE7F}" type="presParOf" srcId="{2263BA85-DE91-4BF1-A7F0-2A64C8A658B8}" destId="{30A7DC6C-A332-47FB-8563-5FC2299BFC75}" srcOrd="3" destOrd="0" presId="urn:microsoft.com/office/officeart/2005/8/layout/hierarchy1"/>
    <dgm:cxn modelId="{5F10080B-778C-4263-99BA-0AD281696E9E}" type="presParOf" srcId="{30A7DC6C-A332-47FB-8563-5FC2299BFC75}" destId="{55AA79C4-A3A4-4FA6-8B75-892C361D96D3}" srcOrd="0" destOrd="0" presId="urn:microsoft.com/office/officeart/2005/8/layout/hierarchy1"/>
    <dgm:cxn modelId="{79CE3D89-8300-47CC-8748-CC71F9B8B64C}" type="presParOf" srcId="{55AA79C4-A3A4-4FA6-8B75-892C361D96D3}" destId="{712CC6D6-5904-4FDC-9F92-2655922E6952}" srcOrd="0" destOrd="0" presId="urn:microsoft.com/office/officeart/2005/8/layout/hierarchy1"/>
    <dgm:cxn modelId="{D9170D91-E36B-47B2-AFF7-8F454F0D9BD6}" type="presParOf" srcId="{55AA79C4-A3A4-4FA6-8B75-892C361D96D3}" destId="{F45D4CF8-9103-4CDC-89C5-BFB9A7461F72}" srcOrd="1" destOrd="0" presId="urn:microsoft.com/office/officeart/2005/8/layout/hierarchy1"/>
    <dgm:cxn modelId="{994F9139-75F0-4169-8F0C-5D1A66BCFE42}" type="presParOf" srcId="{30A7DC6C-A332-47FB-8563-5FC2299BFC75}" destId="{AC6F194B-2B37-453E-9039-6FCA0703BC83}" srcOrd="1" destOrd="0" presId="urn:microsoft.com/office/officeart/2005/8/layout/hierarchy1"/>
    <dgm:cxn modelId="{3CFF8181-9FD7-4807-B2B0-9EF85C8D1715}" type="presParOf" srcId="{60151952-EFF1-4944-A1A7-B25909984F89}" destId="{6D52980E-AF3D-4A1B-ADFA-2731E4CD6746}" srcOrd="2" destOrd="0" presId="urn:microsoft.com/office/officeart/2005/8/layout/hierarchy1"/>
    <dgm:cxn modelId="{ED5D0A93-C750-44AE-A587-9D29EE15405E}" type="presParOf" srcId="{60151952-EFF1-4944-A1A7-B25909984F89}" destId="{58B75599-1CDC-480B-89B8-4A34551A2E53}" srcOrd="3" destOrd="0" presId="urn:microsoft.com/office/officeart/2005/8/layout/hierarchy1"/>
    <dgm:cxn modelId="{AC88329F-632F-434B-8C2B-B06C092E5CE0}" type="presParOf" srcId="{58B75599-1CDC-480B-89B8-4A34551A2E53}" destId="{A774B173-A0F4-4376-A0E1-FA3A6E868842}" srcOrd="0" destOrd="0" presId="urn:microsoft.com/office/officeart/2005/8/layout/hierarchy1"/>
    <dgm:cxn modelId="{F64F3818-BDE5-46DC-9EDD-5B3C41711553}" type="presParOf" srcId="{A774B173-A0F4-4376-A0E1-FA3A6E868842}" destId="{3539F708-7DD8-4C57-B13E-851DE284F2AE}" srcOrd="0" destOrd="0" presId="urn:microsoft.com/office/officeart/2005/8/layout/hierarchy1"/>
    <dgm:cxn modelId="{BD65EBF9-D737-4E72-B489-DC982BBCAA68}" type="presParOf" srcId="{A774B173-A0F4-4376-A0E1-FA3A6E868842}" destId="{C36D90B9-926A-416B-944A-FF71B511C22D}" srcOrd="1" destOrd="0" presId="urn:microsoft.com/office/officeart/2005/8/layout/hierarchy1"/>
    <dgm:cxn modelId="{C33A9F7B-65FF-41C7-ABD1-F054F39C2D58}" type="presParOf" srcId="{58B75599-1CDC-480B-89B8-4A34551A2E53}" destId="{447B2567-AFE2-4CAF-B3AF-25E632B7C6F6}" srcOrd="1" destOrd="0" presId="urn:microsoft.com/office/officeart/2005/8/layout/hierarchy1"/>
    <dgm:cxn modelId="{A479D52C-3A27-4870-BAC1-5FB81F0B2A28}" type="presParOf" srcId="{447B2567-AFE2-4CAF-B3AF-25E632B7C6F6}" destId="{D858D7AE-6705-4F80-B5AB-C22EEB2DD09C}" srcOrd="0" destOrd="0" presId="urn:microsoft.com/office/officeart/2005/8/layout/hierarchy1"/>
    <dgm:cxn modelId="{E821A0E3-0B3C-4286-BD41-787F4C109471}" type="presParOf" srcId="{447B2567-AFE2-4CAF-B3AF-25E632B7C6F6}" destId="{20129AEE-089F-4F22-9ECC-F02A2DC29AA5}" srcOrd="1" destOrd="0" presId="urn:microsoft.com/office/officeart/2005/8/layout/hierarchy1"/>
    <dgm:cxn modelId="{94DA8979-4F5E-4B4C-A568-062FAEACB296}" type="presParOf" srcId="{20129AEE-089F-4F22-9ECC-F02A2DC29AA5}" destId="{1B69BE30-FD84-4840-AF2E-7E1035B9DE65}" srcOrd="0" destOrd="0" presId="urn:microsoft.com/office/officeart/2005/8/layout/hierarchy1"/>
    <dgm:cxn modelId="{C9EA9A54-DEDD-464F-95D3-E3EA880CC6AC}" type="presParOf" srcId="{1B69BE30-FD84-4840-AF2E-7E1035B9DE65}" destId="{B8185FF3-0940-464B-94B7-77EB19E65326}" srcOrd="0" destOrd="0" presId="urn:microsoft.com/office/officeart/2005/8/layout/hierarchy1"/>
    <dgm:cxn modelId="{370FE3D4-A698-4CB6-B879-D33000A90C77}" type="presParOf" srcId="{1B69BE30-FD84-4840-AF2E-7E1035B9DE65}" destId="{6DFE3A6A-621F-46D7-8B83-7044018FA870}" srcOrd="1" destOrd="0" presId="urn:microsoft.com/office/officeart/2005/8/layout/hierarchy1"/>
    <dgm:cxn modelId="{82C9D533-2713-4415-B28A-954F2B28BD04}" type="presParOf" srcId="{20129AEE-089F-4F22-9ECC-F02A2DC29AA5}" destId="{F09E059B-85EA-4BFA-9D35-0A02BCAE196B}" srcOrd="1" destOrd="0" presId="urn:microsoft.com/office/officeart/2005/8/layout/hierarchy1"/>
    <dgm:cxn modelId="{AD46F03F-0E61-43F0-ACC5-6604E8809438}" type="presParOf" srcId="{447B2567-AFE2-4CAF-B3AF-25E632B7C6F6}" destId="{490F5990-103B-4D14-B029-3DAAB9670538}" srcOrd="2" destOrd="0" presId="urn:microsoft.com/office/officeart/2005/8/layout/hierarchy1"/>
    <dgm:cxn modelId="{99F2695F-80AC-4996-B6FF-37A6E0029512}" type="presParOf" srcId="{447B2567-AFE2-4CAF-B3AF-25E632B7C6F6}" destId="{EDEF9D4D-4D54-479C-8CC0-00C8839F2F54}" srcOrd="3" destOrd="0" presId="urn:microsoft.com/office/officeart/2005/8/layout/hierarchy1"/>
    <dgm:cxn modelId="{B6E2C51A-0693-4371-9EB9-0F78330353BF}" type="presParOf" srcId="{EDEF9D4D-4D54-479C-8CC0-00C8839F2F54}" destId="{7A5A351A-130E-4784-AC3C-FFCD7D1DD211}" srcOrd="0" destOrd="0" presId="urn:microsoft.com/office/officeart/2005/8/layout/hierarchy1"/>
    <dgm:cxn modelId="{F4CA8305-1965-440E-98BA-EC86B88DB15B}" type="presParOf" srcId="{7A5A351A-130E-4784-AC3C-FFCD7D1DD211}" destId="{E88808A3-D9E0-4A32-BDED-7FA4CFBDEDBB}" srcOrd="0" destOrd="0" presId="urn:microsoft.com/office/officeart/2005/8/layout/hierarchy1"/>
    <dgm:cxn modelId="{6D2A51D4-524E-44B3-B313-D64B2DA96378}" type="presParOf" srcId="{7A5A351A-130E-4784-AC3C-FFCD7D1DD211}" destId="{F7560C48-E470-4D85-98D2-5F0C1185F2CD}" srcOrd="1" destOrd="0" presId="urn:microsoft.com/office/officeart/2005/8/layout/hierarchy1"/>
    <dgm:cxn modelId="{2481F9FF-C7EE-4A75-A573-6E17E9E07CE5}" type="presParOf" srcId="{EDEF9D4D-4D54-479C-8CC0-00C8839F2F54}" destId="{3E10F56F-E897-4223-9D5D-E8E27E6958EA}" srcOrd="1" destOrd="0" presId="urn:microsoft.com/office/officeart/2005/8/layout/hierarchy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AA2CE3-67F0-4ADD-AB25-8C501B2E9FBF}" type="doc">
      <dgm:prSet loTypeId="urn:microsoft.com/office/officeart/2005/8/layout/funnel1" loCatId="relationship" qsTypeId="urn:microsoft.com/office/officeart/2005/8/quickstyle/3d2" qsCatId="3D" csTypeId="urn:microsoft.com/office/officeart/2005/8/colors/accent1_2" csCatId="accent1" phldr="1"/>
      <dgm:spPr/>
      <dgm:t>
        <a:bodyPr/>
        <a:lstStyle/>
        <a:p>
          <a:endParaRPr lang="en-US"/>
        </a:p>
      </dgm:t>
    </dgm:pt>
    <dgm:pt modelId="{F9982800-BE61-4F39-9EC7-1FB53E1E728C}">
      <dgm:prSet phldrT="[Text]"/>
      <dgm:spPr/>
      <dgm:t>
        <a:bodyPr/>
        <a:lstStyle/>
        <a:p>
          <a:r>
            <a:rPr lang="en-US" dirty="0" smtClean="0"/>
            <a:t>Borrow</a:t>
          </a:r>
          <a:endParaRPr lang="en-US" dirty="0"/>
        </a:p>
      </dgm:t>
    </dgm:pt>
    <dgm:pt modelId="{91E92070-07F1-413A-8A97-91B76FBB100A}" type="parTrans" cxnId="{00B8F53C-C7E1-45F6-AE19-969DC0D9D8F9}">
      <dgm:prSet/>
      <dgm:spPr/>
      <dgm:t>
        <a:bodyPr/>
        <a:lstStyle/>
        <a:p>
          <a:endParaRPr lang="en-US"/>
        </a:p>
      </dgm:t>
    </dgm:pt>
    <dgm:pt modelId="{D23182D5-733C-46C4-AE7C-CDE1FEE0A76C}" type="sibTrans" cxnId="{00B8F53C-C7E1-45F6-AE19-969DC0D9D8F9}">
      <dgm:prSet/>
      <dgm:spPr/>
      <dgm:t>
        <a:bodyPr/>
        <a:lstStyle/>
        <a:p>
          <a:endParaRPr lang="en-US"/>
        </a:p>
      </dgm:t>
    </dgm:pt>
    <dgm:pt modelId="{D192B50F-29EA-4889-8BF7-140CBC5271C4}">
      <dgm:prSet phldrT="[Text]"/>
      <dgm:spPr/>
      <dgm:t>
        <a:bodyPr/>
        <a:lstStyle/>
        <a:p>
          <a:r>
            <a:rPr lang="en-US" dirty="0" smtClean="0"/>
            <a:t>Buy</a:t>
          </a:r>
          <a:endParaRPr lang="en-US" dirty="0"/>
        </a:p>
      </dgm:t>
    </dgm:pt>
    <dgm:pt modelId="{F23ECE10-5B61-47D0-8665-1A77DEEFF0C5}" type="parTrans" cxnId="{9B5C5215-2BFD-430C-A7E1-32245ACA03C9}">
      <dgm:prSet/>
      <dgm:spPr/>
      <dgm:t>
        <a:bodyPr/>
        <a:lstStyle/>
        <a:p>
          <a:endParaRPr lang="en-US"/>
        </a:p>
      </dgm:t>
    </dgm:pt>
    <dgm:pt modelId="{93994B7F-7E3F-4B4B-9579-65E865553833}" type="sibTrans" cxnId="{9B5C5215-2BFD-430C-A7E1-32245ACA03C9}">
      <dgm:prSet/>
      <dgm:spPr/>
      <dgm:t>
        <a:bodyPr/>
        <a:lstStyle/>
        <a:p>
          <a:endParaRPr lang="en-US"/>
        </a:p>
      </dgm:t>
    </dgm:pt>
    <dgm:pt modelId="{A52B4210-E3A7-4D9A-89B2-F651161BEDF3}">
      <dgm:prSet phldrT="[Text]"/>
      <dgm:spPr/>
      <dgm:t>
        <a:bodyPr/>
        <a:lstStyle/>
        <a:p>
          <a:r>
            <a:rPr lang="en-US" dirty="0" smtClean="0"/>
            <a:t>Deliver</a:t>
          </a:r>
          <a:endParaRPr lang="en-US" dirty="0"/>
        </a:p>
      </dgm:t>
    </dgm:pt>
    <dgm:pt modelId="{A019C2A1-C7AE-4D09-BECB-804B071C3629}" type="parTrans" cxnId="{1538ECD8-7CD9-4E87-94C9-A9E218BA03C8}">
      <dgm:prSet/>
      <dgm:spPr/>
      <dgm:t>
        <a:bodyPr/>
        <a:lstStyle/>
        <a:p>
          <a:endParaRPr lang="en-US"/>
        </a:p>
      </dgm:t>
    </dgm:pt>
    <dgm:pt modelId="{9E0BBA30-7F76-4F3D-A78F-5D0DF98E9AD4}" type="sibTrans" cxnId="{1538ECD8-7CD9-4E87-94C9-A9E218BA03C8}">
      <dgm:prSet/>
      <dgm:spPr/>
      <dgm:t>
        <a:bodyPr/>
        <a:lstStyle/>
        <a:p>
          <a:endParaRPr lang="en-US"/>
        </a:p>
      </dgm:t>
    </dgm:pt>
    <dgm:pt modelId="{8DA04DE4-6BE1-45C3-A3E0-0A5E963D18C1}">
      <dgm:prSet phldrT="[Text]"/>
      <dgm:spPr/>
      <dgm:t>
        <a:bodyPr/>
        <a:lstStyle/>
        <a:p>
          <a:r>
            <a:rPr lang="en-US" b="1" dirty="0" smtClean="0"/>
            <a:t>User Request </a:t>
          </a:r>
        </a:p>
        <a:p>
          <a:r>
            <a:rPr lang="en-US" b="1" dirty="0" smtClean="0"/>
            <a:t>+ </a:t>
          </a:r>
        </a:p>
        <a:p>
          <a:r>
            <a:rPr lang="en-US" b="1" dirty="0" smtClean="0"/>
            <a:t>Library Service Strategy</a:t>
          </a:r>
          <a:endParaRPr lang="en-US" b="1" dirty="0"/>
        </a:p>
      </dgm:t>
    </dgm:pt>
    <dgm:pt modelId="{A919C55E-0EC5-4237-8EC8-470B89EF4427}" type="parTrans" cxnId="{E1D06F00-AF27-40F9-B0BE-2EC3FAA429FE}">
      <dgm:prSet/>
      <dgm:spPr/>
      <dgm:t>
        <a:bodyPr/>
        <a:lstStyle/>
        <a:p>
          <a:endParaRPr lang="en-US"/>
        </a:p>
      </dgm:t>
    </dgm:pt>
    <dgm:pt modelId="{6FF2E156-93B8-45B2-B78D-0213C1213CDA}" type="sibTrans" cxnId="{E1D06F00-AF27-40F9-B0BE-2EC3FAA429FE}">
      <dgm:prSet/>
      <dgm:spPr/>
      <dgm:t>
        <a:bodyPr/>
        <a:lstStyle/>
        <a:p>
          <a:endParaRPr lang="en-US"/>
        </a:p>
      </dgm:t>
    </dgm:pt>
    <dgm:pt modelId="{95354221-0686-4E5C-B446-46EB55235B80}" type="pres">
      <dgm:prSet presAssocID="{03AA2CE3-67F0-4ADD-AB25-8C501B2E9FBF}" presName="Name0" presStyleCnt="0">
        <dgm:presLayoutVars>
          <dgm:chMax val="4"/>
          <dgm:resizeHandles val="exact"/>
        </dgm:presLayoutVars>
      </dgm:prSet>
      <dgm:spPr/>
      <dgm:t>
        <a:bodyPr/>
        <a:lstStyle/>
        <a:p>
          <a:endParaRPr lang="en-US"/>
        </a:p>
      </dgm:t>
    </dgm:pt>
    <dgm:pt modelId="{A382AF0C-73F1-4C84-9E6E-79E2B1CAFDDA}" type="pres">
      <dgm:prSet presAssocID="{03AA2CE3-67F0-4ADD-AB25-8C501B2E9FBF}" presName="ellipse" presStyleLbl="trBgShp" presStyleIdx="0" presStyleCnt="1"/>
      <dgm:spPr/>
    </dgm:pt>
    <dgm:pt modelId="{E3ECD385-D5E6-43B4-83DC-62A72D169233}" type="pres">
      <dgm:prSet presAssocID="{03AA2CE3-67F0-4ADD-AB25-8C501B2E9FBF}" presName="arrow1" presStyleLbl="fgShp" presStyleIdx="0" presStyleCnt="1" custLinFactNeighborX="-3333" custLinFactNeighborY="-59"/>
      <dgm:spPr/>
    </dgm:pt>
    <dgm:pt modelId="{EC7AFB4A-ED88-472F-AF8A-869CF7843195}" type="pres">
      <dgm:prSet presAssocID="{03AA2CE3-67F0-4ADD-AB25-8C501B2E9FBF}" presName="rectangle" presStyleLbl="revTx" presStyleIdx="0" presStyleCnt="1" custScaleX="166667" custScaleY="184445" custLinFactNeighborY="65556">
        <dgm:presLayoutVars>
          <dgm:bulletEnabled val="1"/>
        </dgm:presLayoutVars>
      </dgm:prSet>
      <dgm:spPr/>
      <dgm:t>
        <a:bodyPr/>
        <a:lstStyle/>
        <a:p>
          <a:endParaRPr lang="en-US"/>
        </a:p>
      </dgm:t>
    </dgm:pt>
    <dgm:pt modelId="{4C8D1447-0FB4-4469-9612-C76E94EC73FA}" type="pres">
      <dgm:prSet presAssocID="{D192B50F-29EA-4889-8BF7-140CBC5271C4}" presName="item1" presStyleLbl="node1" presStyleIdx="0" presStyleCnt="3">
        <dgm:presLayoutVars>
          <dgm:bulletEnabled val="1"/>
        </dgm:presLayoutVars>
      </dgm:prSet>
      <dgm:spPr/>
      <dgm:t>
        <a:bodyPr/>
        <a:lstStyle/>
        <a:p>
          <a:endParaRPr lang="en-US"/>
        </a:p>
      </dgm:t>
    </dgm:pt>
    <dgm:pt modelId="{E837F81E-7A8B-4FE4-86C4-74B1F47703D2}" type="pres">
      <dgm:prSet presAssocID="{A52B4210-E3A7-4D9A-89B2-F651161BEDF3}" presName="item2" presStyleLbl="node1" presStyleIdx="1" presStyleCnt="3" custLinFactNeighborX="-2222" custLinFactNeighborY="4445">
        <dgm:presLayoutVars>
          <dgm:bulletEnabled val="1"/>
        </dgm:presLayoutVars>
      </dgm:prSet>
      <dgm:spPr/>
      <dgm:t>
        <a:bodyPr/>
        <a:lstStyle/>
        <a:p>
          <a:endParaRPr lang="en-US"/>
        </a:p>
      </dgm:t>
    </dgm:pt>
    <dgm:pt modelId="{661A3A08-5F00-4B56-A89E-8A6B825179AB}" type="pres">
      <dgm:prSet presAssocID="{8DA04DE4-6BE1-45C3-A3E0-0A5E963D18C1}" presName="item3" presStyleLbl="node1" presStyleIdx="2" presStyleCnt="3">
        <dgm:presLayoutVars>
          <dgm:bulletEnabled val="1"/>
        </dgm:presLayoutVars>
      </dgm:prSet>
      <dgm:spPr/>
      <dgm:t>
        <a:bodyPr/>
        <a:lstStyle/>
        <a:p>
          <a:endParaRPr lang="en-US"/>
        </a:p>
      </dgm:t>
    </dgm:pt>
    <dgm:pt modelId="{177D356F-10AE-4F11-A0E4-E648E4089013}" type="pres">
      <dgm:prSet presAssocID="{03AA2CE3-67F0-4ADD-AB25-8C501B2E9FBF}" presName="funnel" presStyleLbl="trAlignAcc1" presStyleIdx="0" presStyleCnt="1" custScaleX="124118" custScaleY="137067" custLinFactNeighborX="-1020" custLinFactNeighborY="1488"/>
      <dgm:spPr/>
    </dgm:pt>
  </dgm:ptLst>
  <dgm:cxnLst>
    <dgm:cxn modelId="{E1D06F00-AF27-40F9-B0BE-2EC3FAA429FE}" srcId="{03AA2CE3-67F0-4ADD-AB25-8C501B2E9FBF}" destId="{8DA04DE4-6BE1-45C3-A3E0-0A5E963D18C1}" srcOrd="3" destOrd="0" parTransId="{A919C55E-0EC5-4237-8EC8-470B89EF4427}" sibTransId="{6FF2E156-93B8-45B2-B78D-0213C1213CDA}"/>
    <dgm:cxn modelId="{52664BAA-6504-412A-8E2A-15CAA0048B46}" type="presOf" srcId="{8DA04DE4-6BE1-45C3-A3E0-0A5E963D18C1}" destId="{EC7AFB4A-ED88-472F-AF8A-869CF7843195}" srcOrd="0" destOrd="0" presId="urn:microsoft.com/office/officeart/2005/8/layout/funnel1"/>
    <dgm:cxn modelId="{AEF63122-D2E9-410F-B4E8-184A3480CBD2}" type="presOf" srcId="{03AA2CE3-67F0-4ADD-AB25-8C501B2E9FBF}" destId="{95354221-0686-4E5C-B446-46EB55235B80}" srcOrd="0" destOrd="0" presId="urn:microsoft.com/office/officeart/2005/8/layout/funnel1"/>
    <dgm:cxn modelId="{EB208413-2F51-48D0-A8F8-CA146162F2D9}" type="presOf" srcId="{F9982800-BE61-4F39-9EC7-1FB53E1E728C}" destId="{661A3A08-5F00-4B56-A89E-8A6B825179AB}" srcOrd="0" destOrd="0" presId="urn:microsoft.com/office/officeart/2005/8/layout/funnel1"/>
    <dgm:cxn modelId="{00B8F53C-C7E1-45F6-AE19-969DC0D9D8F9}" srcId="{03AA2CE3-67F0-4ADD-AB25-8C501B2E9FBF}" destId="{F9982800-BE61-4F39-9EC7-1FB53E1E728C}" srcOrd="0" destOrd="0" parTransId="{91E92070-07F1-413A-8A97-91B76FBB100A}" sibTransId="{D23182D5-733C-46C4-AE7C-CDE1FEE0A76C}"/>
    <dgm:cxn modelId="{7D798490-E74D-4C64-8F45-475E69B7918D}" type="presOf" srcId="{A52B4210-E3A7-4D9A-89B2-F651161BEDF3}" destId="{4C8D1447-0FB4-4469-9612-C76E94EC73FA}" srcOrd="0" destOrd="0" presId="urn:microsoft.com/office/officeart/2005/8/layout/funnel1"/>
    <dgm:cxn modelId="{9B5C5215-2BFD-430C-A7E1-32245ACA03C9}" srcId="{03AA2CE3-67F0-4ADD-AB25-8C501B2E9FBF}" destId="{D192B50F-29EA-4889-8BF7-140CBC5271C4}" srcOrd="1" destOrd="0" parTransId="{F23ECE10-5B61-47D0-8665-1A77DEEFF0C5}" sibTransId="{93994B7F-7E3F-4B4B-9579-65E865553833}"/>
    <dgm:cxn modelId="{E0C1E05C-52F7-4D5C-AD8D-3C6232D325BB}" type="presOf" srcId="{D192B50F-29EA-4889-8BF7-140CBC5271C4}" destId="{E837F81E-7A8B-4FE4-86C4-74B1F47703D2}" srcOrd="0" destOrd="0" presId="urn:microsoft.com/office/officeart/2005/8/layout/funnel1"/>
    <dgm:cxn modelId="{1538ECD8-7CD9-4E87-94C9-A9E218BA03C8}" srcId="{03AA2CE3-67F0-4ADD-AB25-8C501B2E9FBF}" destId="{A52B4210-E3A7-4D9A-89B2-F651161BEDF3}" srcOrd="2" destOrd="0" parTransId="{A019C2A1-C7AE-4D09-BECB-804B071C3629}" sibTransId="{9E0BBA30-7F76-4F3D-A78F-5D0DF98E9AD4}"/>
    <dgm:cxn modelId="{C3AC4A8A-3397-4351-94DA-A711073EA570}" type="presParOf" srcId="{95354221-0686-4E5C-B446-46EB55235B80}" destId="{A382AF0C-73F1-4C84-9E6E-79E2B1CAFDDA}" srcOrd="0" destOrd="0" presId="urn:microsoft.com/office/officeart/2005/8/layout/funnel1"/>
    <dgm:cxn modelId="{5F74B983-AA36-4717-9720-A951DB4DA3A0}" type="presParOf" srcId="{95354221-0686-4E5C-B446-46EB55235B80}" destId="{E3ECD385-D5E6-43B4-83DC-62A72D169233}" srcOrd="1" destOrd="0" presId="urn:microsoft.com/office/officeart/2005/8/layout/funnel1"/>
    <dgm:cxn modelId="{95941D26-D2F3-4C71-B1FC-90B35119EFA5}" type="presParOf" srcId="{95354221-0686-4E5C-B446-46EB55235B80}" destId="{EC7AFB4A-ED88-472F-AF8A-869CF7843195}" srcOrd="2" destOrd="0" presId="urn:microsoft.com/office/officeart/2005/8/layout/funnel1"/>
    <dgm:cxn modelId="{2A7CD5E1-1059-4270-9B8B-8FAE8520396E}" type="presParOf" srcId="{95354221-0686-4E5C-B446-46EB55235B80}" destId="{4C8D1447-0FB4-4469-9612-C76E94EC73FA}" srcOrd="3" destOrd="0" presId="urn:microsoft.com/office/officeart/2005/8/layout/funnel1"/>
    <dgm:cxn modelId="{96173C79-0D7B-46D1-B8E7-3F4C9FA484D6}" type="presParOf" srcId="{95354221-0686-4E5C-B446-46EB55235B80}" destId="{E837F81E-7A8B-4FE4-86C4-74B1F47703D2}" srcOrd="4" destOrd="0" presId="urn:microsoft.com/office/officeart/2005/8/layout/funnel1"/>
    <dgm:cxn modelId="{6EAE00EA-E956-4683-8AA3-E1F3B537FA8A}" type="presParOf" srcId="{95354221-0686-4E5C-B446-46EB55235B80}" destId="{661A3A08-5F00-4B56-A89E-8A6B825179AB}" srcOrd="5" destOrd="0" presId="urn:microsoft.com/office/officeart/2005/8/layout/funnel1"/>
    <dgm:cxn modelId="{AA759565-0A98-4D6D-83DC-95CB580983A7}" type="presParOf" srcId="{95354221-0686-4E5C-B446-46EB55235B80}" destId="{177D356F-10AE-4F11-A0E4-E648E4089013}" srcOrd="6" destOrd="0" presId="urn:microsoft.com/office/officeart/2005/8/layout/funnel1"/>
  </dgm:cxnLst>
  <dgm:bg>
    <a:solidFill>
      <a:schemeClr val="bg1"/>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0F5990-103B-4D14-B029-3DAAB9670538}">
      <dsp:nvSpPr>
        <dsp:cNvPr id="0" name=""/>
        <dsp:cNvSpPr/>
      </dsp:nvSpPr>
      <dsp:spPr>
        <a:xfrm>
          <a:off x="6690136" y="2598110"/>
          <a:ext cx="1149414" cy="547016"/>
        </a:xfrm>
        <a:custGeom>
          <a:avLst/>
          <a:gdLst/>
          <a:ahLst/>
          <a:cxnLst/>
          <a:rect l="0" t="0" r="0" b="0"/>
          <a:pathLst>
            <a:path>
              <a:moveTo>
                <a:pt x="0" y="0"/>
              </a:moveTo>
              <a:lnTo>
                <a:pt x="0" y="372776"/>
              </a:lnTo>
              <a:lnTo>
                <a:pt x="1149414" y="372776"/>
              </a:lnTo>
              <a:lnTo>
                <a:pt x="1149414" y="547016"/>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D858D7AE-6705-4F80-B5AB-C22EEB2DD09C}">
      <dsp:nvSpPr>
        <dsp:cNvPr id="0" name=""/>
        <dsp:cNvSpPr/>
      </dsp:nvSpPr>
      <dsp:spPr>
        <a:xfrm>
          <a:off x="5540722" y="2598110"/>
          <a:ext cx="1149414" cy="547016"/>
        </a:xfrm>
        <a:custGeom>
          <a:avLst/>
          <a:gdLst/>
          <a:ahLst/>
          <a:cxnLst/>
          <a:rect l="0" t="0" r="0" b="0"/>
          <a:pathLst>
            <a:path>
              <a:moveTo>
                <a:pt x="1149414" y="0"/>
              </a:moveTo>
              <a:lnTo>
                <a:pt x="1149414" y="372776"/>
              </a:lnTo>
              <a:lnTo>
                <a:pt x="0" y="372776"/>
              </a:lnTo>
              <a:lnTo>
                <a:pt x="0" y="547016"/>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6D52980E-AF3D-4A1B-ADFA-2731E4CD6746}">
      <dsp:nvSpPr>
        <dsp:cNvPr id="0" name=""/>
        <dsp:cNvSpPr/>
      </dsp:nvSpPr>
      <dsp:spPr>
        <a:xfrm>
          <a:off x="4334839" y="1259529"/>
          <a:ext cx="2355297" cy="685525"/>
        </a:xfrm>
        <a:custGeom>
          <a:avLst/>
          <a:gdLst/>
          <a:ahLst/>
          <a:cxnLst/>
          <a:rect l="0" t="0" r="0" b="0"/>
          <a:pathLst>
            <a:path>
              <a:moveTo>
                <a:pt x="0" y="0"/>
              </a:moveTo>
              <a:lnTo>
                <a:pt x="0" y="511284"/>
              </a:lnTo>
              <a:lnTo>
                <a:pt x="2355297" y="511284"/>
              </a:lnTo>
              <a:lnTo>
                <a:pt x="2355297" y="685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DA7FEE-00BD-48ED-A9C0-3EA4CE7B71FE}">
      <dsp:nvSpPr>
        <dsp:cNvPr id="0" name=""/>
        <dsp:cNvSpPr/>
      </dsp:nvSpPr>
      <dsp:spPr>
        <a:xfrm>
          <a:off x="2092478" y="2628698"/>
          <a:ext cx="1149414" cy="547016"/>
        </a:xfrm>
        <a:custGeom>
          <a:avLst/>
          <a:gdLst/>
          <a:ahLst/>
          <a:cxnLst/>
          <a:rect l="0" t="0" r="0" b="0"/>
          <a:pathLst>
            <a:path>
              <a:moveTo>
                <a:pt x="0" y="0"/>
              </a:moveTo>
              <a:lnTo>
                <a:pt x="0" y="372776"/>
              </a:lnTo>
              <a:lnTo>
                <a:pt x="1149414" y="372776"/>
              </a:lnTo>
              <a:lnTo>
                <a:pt x="1149414" y="5470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DFD7CD-2FD9-40AF-9CC7-CCB5E2599FB5}">
      <dsp:nvSpPr>
        <dsp:cNvPr id="0" name=""/>
        <dsp:cNvSpPr/>
      </dsp:nvSpPr>
      <dsp:spPr>
        <a:xfrm>
          <a:off x="943064" y="2628698"/>
          <a:ext cx="1149414" cy="547016"/>
        </a:xfrm>
        <a:custGeom>
          <a:avLst/>
          <a:gdLst/>
          <a:ahLst/>
          <a:cxnLst/>
          <a:rect l="0" t="0" r="0" b="0"/>
          <a:pathLst>
            <a:path>
              <a:moveTo>
                <a:pt x="1149414" y="0"/>
              </a:moveTo>
              <a:lnTo>
                <a:pt x="1149414" y="372776"/>
              </a:lnTo>
              <a:lnTo>
                <a:pt x="0" y="372776"/>
              </a:lnTo>
              <a:lnTo>
                <a:pt x="0" y="5470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0A3183-B02F-484C-A981-B6DF1B5A658C}">
      <dsp:nvSpPr>
        <dsp:cNvPr id="0" name=""/>
        <dsp:cNvSpPr/>
      </dsp:nvSpPr>
      <dsp:spPr>
        <a:xfrm>
          <a:off x="2092478" y="1259529"/>
          <a:ext cx="2242360" cy="685525"/>
        </a:xfrm>
        <a:custGeom>
          <a:avLst/>
          <a:gdLst/>
          <a:ahLst/>
          <a:cxnLst/>
          <a:rect l="0" t="0" r="0" b="0"/>
          <a:pathLst>
            <a:path>
              <a:moveTo>
                <a:pt x="2242360" y="0"/>
              </a:moveTo>
              <a:lnTo>
                <a:pt x="2242360" y="511284"/>
              </a:lnTo>
              <a:lnTo>
                <a:pt x="0" y="511284"/>
              </a:lnTo>
              <a:lnTo>
                <a:pt x="0" y="685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20B3B1-F9F5-4B20-8545-952A74DA7491}">
      <dsp:nvSpPr>
        <dsp:cNvPr id="0" name=""/>
        <dsp:cNvSpPr/>
      </dsp:nvSpPr>
      <dsp:spPr>
        <a:xfrm>
          <a:off x="3394409" y="703095"/>
          <a:ext cx="1880860" cy="556433"/>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94B0CC-578B-4A84-BDBE-197A8722F25A}">
      <dsp:nvSpPr>
        <dsp:cNvPr id="0" name=""/>
        <dsp:cNvSpPr/>
      </dsp:nvSpPr>
      <dsp:spPr>
        <a:xfrm>
          <a:off x="3603394" y="901630"/>
          <a:ext cx="1880860" cy="5564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GIST Request</a:t>
          </a:r>
          <a:endParaRPr lang="en-US" sz="1600" b="1" kern="1200" dirty="0"/>
        </a:p>
      </dsp:txBody>
      <dsp:txXfrm>
        <a:off x="3603394" y="901630"/>
        <a:ext cx="1880860" cy="556433"/>
      </dsp:txXfrm>
    </dsp:sp>
    <dsp:sp modelId="{0259D3C4-BFC7-4F40-9E30-7B95E2E79104}">
      <dsp:nvSpPr>
        <dsp:cNvPr id="0" name=""/>
        <dsp:cNvSpPr/>
      </dsp:nvSpPr>
      <dsp:spPr>
        <a:xfrm>
          <a:off x="812544" y="1945054"/>
          <a:ext cx="2559869" cy="683643"/>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8227B0-C0A9-463A-A610-53AB87282B12}">
      <dsp:nvSpPr>
        <dsp:cNvPr id="0" name=""/>
        <dsp:cNvSpPr/>
      </dsp:nvSpPr>
      <dsp:spPr>
        <a:xfrm>
          <a:off x="1021528" y="2143589"/>
          <a:ext cx="2559869" cy="6836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Interlibrary Loan / IDS</a:t>
          </a:r>
        </a:p>
      </dsp:txBody>
      <dsp:txXfrm>
        <a:off x="1021528" y="2143589"/>
        <a:ext cx="2559869" cy="683643"/>
      </dsp:txXfrm>
    </dsp:sp>
    <dsp:sp modelId="{DFE793FA-5B69-41E2-96EA-81FA28E4A772}">
      <dsp:nvSpPr>
        <dsp:cNvPr id="0" name=""/>
        <dsp:cNvSpPr/>
      </dsp:nvSpPr>
      <dsp:spPr>
        <a:xfrm>
          <a:off x="2634" y="3175714"/>
          <a:ext cx="1880860" cy="119434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FBA845-9D40-4D51-A048-0B3BEEC8B61B}">
      <dsp:nvSpPr>
        <dsp:cNvPr id="0" name=""/>
        <dsp:cNvSpPr/>
      </dsp:nvSpPr>
      <dsp:spPr>
        <a:xfrm>
          <a:off x="211618" y="3374250"/>
          <a:ext cx="1880860" cy="11943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Cancel or Unfilled</a:t>
          </a:r>
          <a:endParaRPr lang="en-US" sz="1600" kern="1200" dirty="0"/>
        </a:p>
      </dsp:txBody>
      <dsp:txXfrm>
        <a:off x="211618" y="3374250"/>
        <a:ext cx="1880860" cy="1194346"/>
      </dsp:txXfrm>
    </dsp:sp>
    <dsp:sp modelId="{712CC6D6-5904-4FDC-9F92-2655922E6952}">
      <dsp:nvSpPr>
        <dsp:cNvPr id="0" name=""/>
        <dsp:cNvSpPr/>
      </dsp:nvSpPr>
      <dsp:spPr>
        <a:xfrm>
          <a:off x="2301463" y="3175714"/>
          <a:ext cx="1880860" cy="119434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5D4CF8-9103-4CDC-89C5-BFB9A7461F72}">
      <dsp:nvSpPr>
        <dsp:cNvPr id="0" name=""/>
        <dsp:cNvSpPr/>
      </dsp:nvSpPr>
      <dsp:spPr>
        <a:xfrm>
          <a:off x="2510447" y="3374250"/>
          <a:ext cx="1880860" cy="11943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Filled</a:t>
          </a:r>
        </a:p>
        <a:p>
          <a:pPr lvl="0" algn="ctr" defTabSz="711200">
            <a:lnSpc>
              <a:spcPct val="90000"/>
            </a:lnSpc>
            <a:spcBef>
              <a:spcPct val="0"/>
            </a:spcBef>
            <a:spcAft>
              <a:spcPct val="35000"/>
            </a:spcAft>
          </a:pPr>
          <a:r>
            <a:rPr lang="en-US" sz="1600" b="1" kern="1200" dirty="0" smtClean="0"/>
            <a:t>Borrow</a:t>
          </a:r>
        </a:p>
      </dsp:txBody>
      <dsp:txXfrm>
        <a:off x="2510447" y="3374250"/>
        <a:ext cx="1880860" cy="1194346"/>
      </dsp:txXfrm>
    </dsp:sp>
    <dsp:sp modelId="{3539F708-7DD8-4C57-B13E-851DE284F2AE}">
      <dsp:nvSpPr>
        <dsp:cNvPr id="0" name=""/>
        <dsp:cNvSpPr/>
      </dsp:nvSpPr>
      <dsp:spPr>
        <a:xfrm>
          <a:off x="5131054" y="1945054"/>
          <a:ext cx="3118165" cy="65305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6D90B9-926A-416B-944A-FF71B511C22D}">
      <dsp:nvSpPr>
        <dsp:cNvPr id="0" name=""/>
        <dsp:cNvSpPr/>
      </dsp:nvSpPr>
      <dsp:spPr>
        <a:xfrm>
          <a:off x="5340038" y="2143589"/>
          <a:ext cx="3118165" cy="653056"/>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Acquisitions</a:t>
          </a:r>
        </a:p>
      </dsp:txBody>
      <dsp:txXfrm>
        <a:off x="5340038" y="2143589"/>
        <a:ext cx="3118165" cy="653056"/>
      </dsp:txXfrm>
    </dsp:sp>
    <dsp:sp modelId="{B8185FF3-0940-464B-94B7-77EB19E65326}">
      <dsp:nvSpPr>
        <dsp:cNvPr id="0" name=""/>
        <dsp:cNvSpPr/>
      </dsp:nvSpPr>
      <dsp:spPr>
        <a:xfrm>
          <a:off x="4600292" y="3145127"/>
          <a:ext cx="1880860" cy="119434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FE3A6A-621F-46D7-8B83-7044018FA870}">
      <dsp:nvSpPr>
        <dsp:cNvPr id="0" name=""/>
        <dsp:cNvSpPr/>
      </dsp:nvSpPr>
      <dsp:spPr>
        <a:xfrm>
          <a:off x="4809276" y="3343662"/>
          <a:ext cx="1880860" cy="1194346"/>
        </a:xfrm>
        <a:prstGeom prst="roundRect">
          <a:avLst>
            <a:gd name="adj" fmla="val 10000"/>
          </a:avLst>
        </a:prstGeom>
        <a:solidFill>
          <a:schemeClr val="lt1"/>
        </a:solidFill>
        <a:ln w="25400" cap="flat" cmpd="sng" algn="ctr">
          <a:solidFill>
            <a:srgbClr val="FF0000"/>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Filled</a:t>
          </a:r>
        </a:p>
        <a:p>
          <a:pPr lvl="0" algn="ctr" defTabSz="711200">
            <a:lnSpc>
              <a:spcPct val="90000"/>
            </a:lnSpc>
            <a:spcBef>
              <a:spcPct val="0"/>
            </a:spcBef>
            <a:spcAft>
              <a:spcPct val="35000"/>
            </a:spcAft>
          </a:pPr>
          <a:r>
            <a:rPr lang="en-US" sz="1600" b="1" kern="1200" dirty="0" smtClean="0"/>
            <a:t>Buy</a:t>
          </a:r>
          <a:endParaRPr lang="en-US" sz="1600" b="1" kern="1200" dirty="0"/>
        </a:p>
      </dsp:txBody>
      <dsp:txXfrm>
        <a:off x="4809276" y="3343662"/>
        <a:ext cx="1880860" cy="1194346"/>
      </dsp:txXfrm>
    </dsp:sp>
    <dsp:sp modelId="{E88808A3-D9E0-4A32-BDED-7FA4CFBDEDBB}">
      <dsp:nvSpPr>
        <dsp:cNvPr id="0" name=""/>
        <dsp:cNvSpPr/>
      </dsp:nvSpPr>
      <dsp:spPr>
        <a:xfrm>
          <a:off x="6899121" y="3145127"/>
          <a:ext cx="1880860" cy="119434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560C48-E470-4D85-98D2-5F0C1185F2CD}">
      <dsp:nvSpPr>
        <dsp:cNvPr id="0" name=""/>
        <dsp:cNvSpPr/>
      </dsp:nvSpPr>
      <dsp:spPr>
        <a:xfrm>
          <a:off x="7108105" y="3343662"/>
          <a:ext cx="1880860" cy="1194346"/>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Cancel or Borrow</a:t>
          </a:r>
          <a:endParaRPr lang="en-US" sz="1600" kern="1200" dirty="0"/>
        </a:p>
      </dsp:txBody>
      <dsp:txXfrm>
        <a:off x="7108105" y="3343662"/>
        <a:ext cx="1880860" cy="119434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82AF0C-73F1-4C84-9E6E-79E2B1CAFDDA}">
      <dsp:nvSpPr>
        <dsp:cNvPr id="0" name=""/>
        <dsp:cNvSpPr/>
      </dsp:nvSpPr>
      <dsp:spPr>
        <a:xfrm>
          <a:off x="739711" y="944878"/>
          <a:ext cx="2703195" cy="938784"/>
        </a:xfrm>
        <a:prstGeom prst="ellipse">
          <a:avLst/>
        </a:prstGeom>
        <a:solidFill>
          <a:schemeClr val="accent1">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E3ECD385-D5E6-43B4-83DC-62A72D169233}">
      <dsp:nvSpPr>
        <dsp:cNvPr id="0" name=""/>
        <dsp:cNvSpPr/>
      </dsp:nvSpPr>
      <dsp:spPr>
        <a:xfrm>
          <a:off x="1816101" y="3243444"/>
          <a:ext cx="523875" cy="335280"/>
        </a:xfrm>
        <a:prstGeom prst="downArrow">
          <a:avLst/>
        </a:prstGeom>
        <a:solidFill>
          <a:schemeClr val="accent1">
            <a:tint val="60000"/>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C7AFB4A-ED88-472F-AF8A-869CF7843195}">
      <dsp:nvSpPr>
        <dsp:cNvPr id="0" name=""/>
        <dsp:cNvSpPr/>
      </dsp:nvSpPr>
      <dsp:spPr>
        <a:xfrm>
          <a:off x="-4" y="3641086"/>
          <a:ext cx="4191008" cy="1159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User Request </a:t>
          </a:r>
        </a:p>
        <a:p>
          <a:pPr lvl="0" algn="ctr" defTabSz="800100">
            <a:lnSpc>
              <a:spcPct val="90000"/>
            </a:lnSpc>
            <a:spcBef>
              <a:spcPct val="0"/>
            </a:spcBef>
            <a:spcAft>
              <a:spcPct val="35000"/>
            </a:spcAft>
          </a:pPr>
          <a:r>
            <a:rPr lang="en-US" sz="1800" b="1" kern="1200" dirty="0" smtClean="0"/>
            <a:t>+ </a:t>
          </a:r>
        </a:p>
        <a:p>
          <a:pPr lvl="0" algn="ctr" defTabSz="800100">
            <a:lnSpc>
              <a:spcPct val="90000"/>
            </a:lnSpc>
            <a:spcBef>
              <a:spcPct val="0"/>
            </a:spcBef>
            <a:spcAft>
              <a:spcPct val="35000"/>
            </a:spcAft>
          </a:pPr>
          <a:r>
            <a:rPr lang="en-US" sz="1800" b="1" kern="1200" dirty="0" smtClean="0"/>
            <a:t>Library Service Strategy</a:t>
          </a:r>
          <a:endParaRPr lang="en-US" sz="1800" b="1" kern="1200" dirty="0"/>
        </a:p>
      </dsp:txBody>
      <dsp:txXfrm>
        <a:off x="-4" y="3641086"/>
        <a:ext cx="4191008" cy="1159513"/>
      </dsp:txXfrm>
    </dsp:sp>
    <dsp:sp modelId="{4C8D1447-0FB4-4469-9612-C76E94EC73FA}">
      <dsp:nvSpPr>
        <dsp:cNvPr id="0" name=""/>
        <dsp:cNvSpPr/>
      </dsp:nvSpPr>
      <dsp:spPr>
        <a:xfrm>
          <a:off x="1722501" y="1956166"/>
          <a:ext cx="942975" cy="942975"/>
        </a:xfrm>
        <a:prstGeom prst="ellipse">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Deliver</a:t>
          </a:r>
          <a:endParaRPr lang="en-US" sz="1500" kern="1200" dirty="0"/>
        </a:p>
      </dsp:txBody>
      <dsp:txXfrm>
        <a:off x="1722501" y="1956166"/>
        <a:ext cx="942975" cy="942975"/>
      </dsp:txXfrm>
    </dsp:sp>
    <dsp:sp modelId="{E837F81E-7A8B-4FE4-86C4-74B1F47703D2}">
      <dsp:nvSpPr>
        <dsp:cNvPr id="0" name=""/>
        <dsp:cNvSpPr/>
      </dsp:nvSpPr>
      <dsp:spPr>
        <a:xfrm>
          <a:off x="1026797" y="1290641"/>
          <a:ext cx="942975" cy="942975"/>
        </a:xfrm>
        <a:prstGeom prst="ellipse">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Buy</a:t>
          </a:r>
          <a:endParaRPr lang="en-US" sz="1500" kern="1200" dirty="0"/>
        </a:p>
      </dsp:txBody>
      <dsp:txXfrm>
        <a:off x="1026797" y="1290641"/>
        <a:ext cx="942975" cy="942975"/>
      </dsp:txXfrm>
    </dsp:sp>
    <dsp:sp modelId="{661A3A08-5F00-4B56-A89E-8A6B825179AB}">
      <dsp:nvSpPr>
        <dsp:cNvPr id="0" name=""/>
        <dsp:cNvSpPr/>
      </dsp:nvSpPr>
      <dsp:spPr>
        <a:xfrm>
          <a:off x="2011680" y="1020735"/>
          <a:ext cx="942975" cy="942975"/>
        </a:xfrm>
        <a:prstGeom prst="ellipse">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Borrow</a:t>
          </a:r>
          <a:endParaRPr lang="en-US" sz="1500" kern="1200" dirty="0"/>
        </a:p>
      </dsp:txBody>
      <dsp:txXfrm>
        <a:off x="2011680" y="1020735"/>
        <a:ext cx="942975" cy="942975"/>
      </dsp:txXfrm>
    </dsp:sp>
    <dsp:sp modelId="{177D356F-10AE-4F11-A0E4-E648E4089013}">
      <dsp:nvSpPr>
        <dsp:cNvPr id="0" name=""/>
        <dsp:cNvSpPr/>
      </dsp:nvSpPr>
      <dsp:spPr>
        <a:xfrm>
          <a:off x="244951" y="429574"/>
          <a:ext cx="3641249" cy="3216907"/>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60C9B38-F45D-417E-AC6A-C8E20BBF607F}" type="datetimeFigureOut">
              <a:rPr lang="en-US" smtClean="0"/>
              <a:pPr/>
              <a:t>9/23/2010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34FB71A-1AC1-4836-BF7D-C2F2CE86563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3532986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9CC1921-DF74-4DB5-8516-FEE78A013266}" type="datetimeFigureOut">
              <a:rPr lang="en-US" smtClean="0"/>
              <a:pPr/>
              <a:t>9/23/2010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D24B878-6DFB-4618-B68C-9AE072238BFB}"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19858659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oclc.org/collectionanalysis/support/conspectus.xl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Cyril</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1EED583-0787-4CB2-B03E-2A65BA2735DB}" type="slidenum">
              <a:rPr lang="en-US" smtClean="0">
                <a:solidFill>
                  <a:prstClr val="black"/>
                </a:solidFill>
              </a:rPr>
              <a:pPr>
                <a:defRPr/>
              </a:pPr>
              <a:t>1</a:t>
            </a:fld>
            <a:endParaRPr lang="en-US"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828800" y="228600"/>
            <a:ext cx="2287588" cy="1714500"/>
          </a:xfrm>
          <a:noFill/>
          <a:ln>
            <a:solidFill>
              <a:srgbClr val="000000"/>
            </a:solidFill>
            <a:miter lim="800000"/>
            <a:headEnd/>
            <a:tailEnd/>
          </a:ln>
        </p:spPr>
      </p:sp>
      <p:sp>
        <p:nvSpPr>
          <p:cNvPr id="41987" name="Notes Placeholder 2"/>
          <p:cNvSpPr>
            <a:spLocks noGrp="1"/>
          </p:cNvSpPr>
          <p:nvPr>
            <p:ph type="body" idx="1"/>
          </p:nvPr>
        </p:nvSpPr>
        <p:spPr bwMode="auto">
          <a:xfrm>
            <a:off x="396240" y="1981200"/>
            <a:ext cx="6309360" cy="6858000"/>
          </a:xfrm>
          <a:noFill/>
        </p:spPr>
        <p:txBody>
          <a:bodyPr wrap="square" numCol="1" anchor="t" anchorCtr="0" compatLnSpc="1">
            <a:prstTxWarp prst="textNoShape">
              <a:avLst/>
            </a:prstTxWarp>
            <a:noAutofit/>
          </a:bodyPr>
          <a:lstStyle/>
          <a:p>
            <a:pPr eaLnBrk="1" hangingPunct="1">
              <a:spcBef>
                <a:spcPct val="0"/>
              </a:spcBef>
            </a:pPr>
            <a:r>
              <a:rPr lang="en-US" sz="2000" dirty="0" smtClean="0"/>
              <a:t>We ask our users for feedback – and you might call their responses tagging.  An ILL request in </a:t>
            </a:r>
            <a:r>
              <a:rPr lang="en-US" sz="2000" dirty="0" err="1" smtClean="0"/>
              <a:t>ILLiad’s</a:t>
            </a:r>
            <a:r>
              <a:rPr lang="en-US" sz="2000" dirty="0" smtClean="0"/>
              <a:t> web pages becomes an Acquisitions request when the user selects Purchase to answer “Would you recommend Milne Library purchase this item?”  As we said before, all the text, answers, and routings are customizable.  The selection here is default blank, so unless the user specifies, it will be a borrowing request (unless the ILL librarian routes the ILL request to acquisitions).</a:t>
            </a:r>
          </a:p>
          <a:p>
            <a:pPr eaLnBrk="1" hangingPunct="1">
              <a:spcBef>
                <a:spcPct val="0"/>
              </a:spcBef>
            </a:pPr>
            <a:endParaRPr lang="en-US" sz="800" dirty="0" smtClean="0"/>
          </a:p>
          <a:p>
            <a:pPr eaLnBrk="1" hangingPunct="1">
              <a:spcBef>
                <a:spcPct val="0"/>
              </a:spcBef>
            </a:pPr>
            <a:r>
              <a:rPr lang="en-US" sz="2000" dirty="0" smtClean="0"/>
              <a:t>Second feedback question is how essential is this to your research or teaching?  Are you wondering how many people actually click on the unsure and unessential – wait, you will see?  </a:t>
            </a:r>
          </a:p>
          <a:p>
            <a:pPr eaLnBrk="1" hangingPunct="1">
              <a:spcBef>
                <a:spcPct val="0"/>
              </a:spcBef>
            </a:pPr>
            <a:endParaRPr lang="en-US" sz="800" dirty="0" smtClean="0"/>
          </a:p>
          <a:p>
            <a:pPr eaLnBrk="1" hangingPunct="1">
              <a:spcBef>
                <a:spcPct val="0"/>
              </a:spcBef>
            </a:pPr>
            <a:r>
              <a:rPr lang="en-US" sz="2000" dirty="0" smtClean="0"/>
              <a:t>Final feedback is finding out their delivery preference, and for the case of course reserves, they simply add the class info to the notes so when the purchased item comes in, it can be immediately placed on reserves and an email sent out from ILLiad.  Again, all this is customizable by your ILLiad web and workflow experts.</a:t>
            </a:r>
          </a:p>
          <a:p>
            <a:pPr eaLnBrk="1" hangingPunct="1">
              <a:spcBef>
                <a:spcPct val="0"/>
              </a:spcBef>
            </a:pPr>
            <a:endParaRPr lang="en-US" sz="2000"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60FF792-1F44-4317-893A-05CF518F289F}" type="slidenum">
              <a:rPr lang="en-US" smtClean="0">
                <a:solidFill>
                  <a:prstClr val="black"/>
                </a:solidFill>
              </a:rPr>
              <a:pPr>
                <a:defRPr/>
              </a:pPr>
              <a:t>10</a:t>
            </a:fld>
            <a:endParaRPr 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solidFill>
                  <a:prstClr val="black"/>
                </a:solidFill>
              </a:rPr>
              <a:pPr>
                <a:def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800" dirty="0"/>
              <a:t>Because GIST tools are customizable components, and libraries do love doing things there own way, we would expect to see a diversity of adaptation based on local practices and politics. </a:t>
            </a:r>
          </a:p>
          <a:p>
            <a:r>
              <a:rPr lang="en-US" sz="1800" i="1" dirty="0"/>
              <a:t>illustrate</a:t>
            </a:r>
          </a:p>
        </p:txBody>
      </p:sp>
      <p:sp>
        <p:nvSpPr>
          <p:cNvPr id="4" name="Slide Number Placeholder 3"/>
          <p:cNvSpPr>
            <a:spLocks noGrp="1"/>
          </p:cNvSpPr>
          <p:nvPr>
            <p:ph type="sldNum" sz="quarter" idx="10"/>
          </p:nvPr>
        </p:nvSpPr>
        <p:spPr/>
        <p:txBody>
          <a:bodyPr/>
          <a:lstStyle/>
          <a:p>
            <a:pPr defTabSz="931622"/>
            <a:fld id="{820D9D70-346C-4BEB-85CB-BDCD01A7C221}" type="slidenum">
              <a:rPr lang="en-US">
                <a:solidFill>
                  <a:prstClr val="black"/>
                </a:solidFill>
                <a:latin typeface="Calibri"/>
              </a:rPr>
              <a:pPr defTabSz="931622"/>
              <a:t>12</a:t>
            </a:fld>
            <a:endParaRPr lang="en-US" dirty="0">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698500"/>
            <a:ext cx="5164138" cy="3873500"/>
          </a:xfrm>
        </p:spPr>
      </p:sp>
      <p:sp>
        <p:nvSpPr>
          <p:cNvPr id="3" name="Notes Placeholder 2"/>
          <p:cNvSpPr>
            <a:spLocks noGrp="1"/>
          </p:cNvSpPr>
          <p:nvPr>
            <p:ph type="body" idx="1"/>
          </p:nvPr>
        </p:nvSpPr>
        <p:spPr>
          <a:xfrm>
            <a:off x="228600" y="5334000"/>
            <a:ext cx="6400800" cy="3265170"/>
          </a:xfrm>
        </p:spPr>
        <p:txBody>
          <a:bodyPr>
            <a:noAutofit/>
          </a:bodyPr>
          <a:lstStyle/>
          <a:p>
            <a:pPr marL="232916" indent="-232916"/>
            <a:r>
              <a:rPr lang="en-US" sz="2000" baseline="0" dirty="0" smtClean="0"/>
              <a:t>KATE</a:t>
            </a:r>
          </a:p>
          <a:p>
            <a:pPr marL="232916" indent="-232916"/>
            <a:r>
              <a:rPr lang="en-US" sz="2000" baseline="0" dirty="0" smtClean="0"/>
              <a:t>GIST requests can be either an ILL or Acquisitions request.  For Geneseo, if the user recommends the library purchase the work, then the request is automatically routed into an acquisitions queue in </a:t>
            </a:r>
            <a:r>
              <a:rPr lang="en-US" sz="2000" baseline="0" dirty="0" err="1" smtClean="0"/>
              <a:t>ILLiad’s</a:t>
            </a:r>
            <a:r>
              <a:rPr lang="en-US" sz="2000" baseline="0" dirty="0" smtClean="0"/>
              <a:t> Document Delivery Module. </a:t>
            </a:r>
          </a:p>
        </p:txBody>
      </p:sp>
      <p:sp>
        <p:nvSpPr>
          <p:cNvPr id="4" name="Slide Number Placeholder 3"/>
          <p:cNvSpPr>
            <a:spLocks noGrp="1"/>
          </p:cNvSpPr>
          <p:nvPr>
            <p:ph type="sldNum" sz="quarter" idx="10"/>
          </p:nvPr>
        </p:nvSpPr>
        <p:spPr/>
        <p:txBody>
          <a:bodyPr/>
          <a:lstStyle/>
          <a:p>
            <a:pPr defTabSz="931622"/>
            <a:fld id="{0C98BCD5-8554-43E1-8814-A6E6B379C4F8}" type="slidenum">
              <a:rPr lang="en-US">
                <a:solidFill>
                  <a:prstClr val="black"/>
                </a:solidFill>
                <a:latin typeface="Calibri"/>
              </a:rPr>
              <a:pPr defTabSz="931622"/>
              <a:t>13</a:t>
            </a:fld>
            <a:endParaRPr lang="en-US" dirty="0">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789113" y="381000"/>
            <a:ext cx="3240087" cy="2428875"/>
          </a:xfrm>
          <a:noFill/>
          <a:ln>
            <a:solidFill>
              <a:srgbClr val="000000"/>
            </a:solidFill>
            <a:miter lim="800000"/>
            <a:headEnd/>
            <a:tailEnd/>
          </a:ln>
        </p:spPr>
      </p:sp>
      <p:sp>
        <p:nvSpPr>
          <p:cNvPr id="50179" name="Notes Placeholder 2"/>
          <p:cNvSpPr>
            <a:spLocks noGrp="1"/>
          </p:cNvSpPr>
          <p:nvPr>
            <p:ph type="body" idx="1"/>
          </p:nvPr>
        </p:nvSpPr>
        <p:spPr bwMode="auto">
          <a:xfrm>
            <a:off x="304800" y="2819400"/>
            <a:ext cx="6477000" cy="5779770"/>
          </a:xfrm>
          <a:noFill/>
        </p:spPr>
        <p:txBody>
          <a:bodyPr wrap="square" numCol="1" anchor="t" anchorCtr="0" compatLnSpc="1">
            <a:prstTxWarp prst="textNoShape">
              <a:avLst/>
            </a:prstTxWarp>
            <a:normAutofit/>
          </a:bodyPr>
          <a:lstStyle/>
          <a:p>
            <a:pPr eaLnBrk="1" hangingPunct="1">
              <a:spcBef>
                <a:spcPct val="0"/>
              </a:spcBef>
            </a:pPr>
            <a:r>
              <a:rPr lang="en-US" sz="2000" dirty="0" smtClean="0"/>
              <a:t>GIST requests are placed in </a:t>
            </a:r>
            <a:r>
              <a:rPr lang="en-US" sz="2000" dirty="0" err="1" smtClean="0"/>
              <a:t>ILLiad’s</a:t>
            </a:r>
            <a:r>
              <a:rPr lang="en-US" sz="2000" dirty="0" smtClean="0"/>
              <a:t> Document Delivery menu </a:t>
            </a:r>
            <a:r>
              <a:rPr lang="en-US" sz="2000" b="1" dirty="0" smtClean="0"/>
              <a:t>– and processed by Acquisitions staff at Geneseo.</a:t>
            </a:r>
          </a:p>
          <a:p>
            <a:pPr eaLnBrk="1" hangingPunct="1">
              <a:spcBef>
                <a:spcPct val="0"/>
              </a:spcBef>
            </a:pPr>
            <a:endParaRPr lang="en-US" sz="2000" dirty="0" smtClean="0"/>
          </a:p>
          <a:p>
            <a:pPr eaLnBrk="1" hangingPunct="1">
              <a:spcBef>
                <a:spcPct val="0"/>
              </a:spcBef>
            </a:pPr>
            <a:r>
              <a:rPr lang="en-US" sz="2000" dirty="0" smtClean="0"/>
              <a:t>[ANIMATION AUTOMATICALLY IN 3 SECONDS]</a:t>
            </a:r>
          </a:p>
          <a:p>
            <a:pPr eaLnBrk="1" hangingPunct="1">
              <a:spcBef>
                <a:spcPct val="0"/>
              </a:spcBef>
            </a:pPr>
            <a:endParaRPr lang="en-US" sz="2000" dirty="0" smtClean="0"/>
          </a:p>
          <a:p>
            <a:pPr eaLnBrk="1" hangingPunct="1">
              <a:spcBef>
                <a:spcPct val="0"/>
              </a:spcBef>
            </a:pPr>
            <a:r>
              <a:rPr lang="en-US" sz="2000" dirty="0" smtClean="0"/>
              <a:t>You’ll notice that there are some custom queues specifically for purchase requests.</a:t>
            </a:r>
          </a:p>
          <a:p>
            <a:pPr eaLnBrk="1" hangingPunct="1">
              <a:spcBef>
                <a:spcPct val="0"/>
              </a:spcBef>
            </a:pPr>
            <a:r>
              <a:rPr lang="en-US" sz="2000" dirty="0" smtClean="0"/>
              <a:t>These queues are grouped within the Acquisitions category, which ILL staff can collapse to keep out of the way.</a:t>
            </a:r>
          </a:p>
          <a:p>
            <a:pPr eaLnBrk="1" hangingPunct="1">
              <a:spcBef>
                <a:spcPct val="0"/>
              </a:spcBef>
            </a:pPr>
            <a:r>
              <a:rPr lang="en-US" sz="2000" dirty="0" smtClean="0"/>
              <a:t>Likewise, the ILL queues have been similarly grouped, which allows Acquisitions staff to hide them.</a:t>
            </a:r>
          </a:p>
          <a:p>
            <a:pPr eaLnBrk="1" hangingPunct="1">
              <a:spcBef>
                <a:spcPct val="0"/>
              </a:spcBef>
            </a:pPr>
            <a:endParaRPr lang="en-US" sz="2000" dirty="0" smtClean="0"/>
          </a:p>
          <a:p>
            <a:pPr eaLnBrk="1" hangingPunct="1">
              <a:spcBef>
                <a:spcPct val="0"/>
              </a:spcBef>
            </a:pPr>
            <a:r>
              <a:rPr lang="en-US" sz="2000" dirty="0" smtClean="0"/>
              <a:t>In this example, my request went to Awaiting Acquisitions</a:t>
            </a:r>
            <a:r>
              <a:rPr lang="en-US" sz="2000" baseline="0" dirty="0" smtClean="0"/>
              <a:t> Processing because it wasn’t held locally and was not held by enough CCD libraries</a:t>
            </a:r>
            <a:endParaRPr lang="en-US" sz="2000"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2322710-2CBD-41AB-B75F-CD21A006230A}" type="slidenum">
              <a:rPr lang="en-US" smtClean="0">
                <a:solidFill>
                  <a:prstClr val="black"/>
                </a:solidFill>
              </a:rPr>
              <a:pPr>
                <a:defRPr/>
              </a:pPr>
              <a:t>14</a:t>
            </a:fld>
            <a:endParaRPr lang="en-US"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2286000" y="457200"/>
            <a:ext cx="3009900" cy="2257425"/>
          </a:xfrm>
          <a:noFill/>
          <a:ln>
            <a:solidFill>
              <a:srgbClr val="000000"/>
            </a:solidFill>
            <a:miter lim="800000"/>
            <a:headEnd/>
            <a:tailEnd/>
          </a:ln>
        </p:spPr>
      </p:sp>
      <p:sp>
        <p:nvSpPr>
          <p:cNvPr id="51203" name="Notes Placeholder 2"/>
          <p:cNvSpPr>
            <a:spLocks noGrp="1"/>
          </p:cNvSpPr>
          <p:nvPr>
            <p:ph type="body" idx="1"/>
          </p:nvPr>
        </p:nvSpPr>
        <p:spPr bwMode="auto">
          <a:xfrm>
            <a:off x="228600" y="2667000"/>
            <a:ext cx="6477000" cy="5932170"/>
          </a:xfrm>
          <a:noFill/>
        </p:spPr>
        <p:txBody>
          <a:bodyPr wrap="square" numCol="1" anchor="t" anchorCtr="0" compatLnSpc="1">
            <a:prstTxWarp prst="textNoShape">
              <a:avLst/>
            </a:prstTxWarp>
          </a:bodyPr>
          <a:lstStyle/>
          <a:p>
            <a:pPr eaLnBrk="1" hangingPunct="1">
              <a:spcBef>
                <a:spcPct val="0"/>
              </a:spcBef>
            </a:pPr>
            <a:r>
              <a:rPr lang="en-US" sz="2000" dirty="0" smtClean="0"/>
              <a:t>GIST uses the </a:t>
            </a:r>
            <a:r>
              <a:rPr lang="en-US" sz="2000" dirty="0" err="1" smtClean="0"/>
              <a:t>WorldCat</a:t>
            </a:r>
            <a:r>
              <a:rPr lang="en-US" sz="2000" dirty="0" smtClean="0"/>
              <a:t> API to see how many libraries in the CCD group own the item, then sticks that number into the Call Number field.  </a:t>
            </a:r>
          </a:p>
          <a:p>
            <a:pPr eaLnBrk="1" hangingPunct="1">
              <a:spcBef>
                <a:spcPct val="0"/>
              </a:spcBef>
            </a:pPr>
            <a:endParaRPr lang="en-US" sz="2000" dirty="0" smtClean="0"/>
          </a:p>
          <a:p>
            <a:pPr eaLnBrk="1" hangingPunct="1">
              <a:spcBef>
                <a:spcPct val="0"/>
              </a:spcBef>
            </a:pPr>
            <a:r>
              <a:rPr lang="en-US" sz="2000" dirty="0" smtClean="0"/>
              <a:t>You’ll also notice that GIST imports the number of IDS libraries that own the item into the Location field. For ILL, this is</a:t>
            </a:r>
            <a:r>
              <a:rPr lang="en-US" sz="2000" baseline="0" dirty="0" smtClean="0"/>
              <a:t> what allowed the web request form to provide a delivery estimate for the user</a:t>
            </a:r>
            <a:r>
              <a:rPr lang="en-US" sz="2000" dirty="0" smtClean="0"/>
              <a:t>, however, for acquisitions – it’s a way to gauge the diversity of a cooperative collection automatically.</a:t>
            </a:r>
            <a:endParaRPr lang="en-US" sz="2000" baseline="0" dirty="0" smtClean="0"/>
          </a:p>
          <a:p>
            <a:pPr eaLnBrk="1" hangingPunct="1">
              <a:spcBef>
                <a:spcPct val="0"/>
              </a:spcBef>
            </a:pPr>
            <a:endParaRPr lang="en-US" sz="2000" dirty="0" smtClean="0"/>
          </a:p>
          <a:p>
            <a:pPr eaLnBrk="1" hangingPunct="1">
              <a:spcBef>
                <a:spcPct val="0"/>
              </a:spcBef>
            </a:pPr>
            <a:r>
              <a:rPr lang="en-US" sz="2000" dirty="0" smtClean="0"/>
              <a:t>Both fields were customized in the client to include more descriptive labels. And you can customize these fields</a:t>
            </a:r>
            <a:r>
              <a:rPr lang="en-US" sz="2000" baseline="0" dirty="0" smtClean="0"/>
              <a:t> to apply to whichever groups of libraries you’d like Summit, Oregon, NW, etc.</a:t>
            </a:r>
          </a:p>
          <a:p>
            <a:pPr eaLnBrk="1" hangingPunct="1">
              <a:spcBef>
                <a:spcPct val="0"/>
              </a:spcBef>
            </a:pPr>
            <a:endParaRPr lang="en-US" sz="2000" dirty="0" smtClean="0"/>
          </a:p>
          <a:p>
            <a:pPr eaLnBrk="1" hangingPunct="1">
              <a:spcBef>
                <a:spcPct val="0"/>
              </a:spcBef>
            </a:pPr>
            <a:r>
              <a:rPr lang="en-US" sz="2000" dirty="0" smtClean="0"/>
              <a:t>Also included are OCLC and ISBN numbers for quick cataloging or other searching as needed.</a:t>
            </a:r>
          </a:p>
          <a:p>
            <a:pPr eaLnBrk="1" hangingPunct="1">
              <a:spcBef>
                <a:spcPct val="0"/>
              </a:spcBef>
            </a:pPr>
            <a:endParaRPr lang="en-US" dirty="0" smtClean="0"/>
          </a:p>
          <a:p>
            <a:pPr eaLnBrk="1" hangingPunct="1">
              <a:spcBef>
                <a:spcPct val="0"/>
              </a:spcBef>
            </a:pPr>
            <a:endParaRPr lang="en-US"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5947A72-B7A2-4E16-978F-4009961F37F1}" type="slidenum">
              <a:rPr lang="en-US" smtClean="0">
                <a:solidFill>
                  <a:prstClr val="black"/>
                </a:solidFill>
              </a:rPr>
              <a:pPr>
                <a:defRPr/>
              </a:pPr>
              <a:t>15</a:t>
            </a:fld>
            <a:endParaRPr lang="en-US"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789113" y="381000"/>
            <a:ext cx="3240087" cy="2428875"/>
          </a:xfrm>
          <a:noFill/>
          <a:ln>
            <a:solidFill>
              <a:srgbClr val="000000"/>
            </a:solidFill>
            <a:miter lim="800000"/>
            <a:headEnd/>
            <a:tailEnd/>
          </a:ln>
        </p:spPr>
      </p:sp>
      <p:sp>
        <p:nvSpPr>
          <p:cNvPr id="53251" name="Notes Placeholder 2"/>
          <p:cNvSpPr>
            <a:spLocks noGrp="1"/>
          </p:cNvSpPr>
          <p:nvPr>
            <p:ph type="body" idx="1"/>
          </p:nvPr>
        </p:nvSpPr>
        <p:spPr bwMode="auto">
          <a:xfrm>
            <a:off x="304801" y="2743200"/>
            <a:ext cx="6324600" cy="5855970"/>
          </a:xfrm>
          <a:noFill/>
        </p:spPr>
        <p:txBody>
          <a:bodyPr wrap="square" numCol="1" anchor="t" anchorCtr="0" compatLnSpc="1">
            <a:prstTxWarp prst="textNoShape">
              <a:avLst/>
            </a:prstTxWarp>
            <a:noAutofit/>
          </a:bodyPr>
          <a:lstStyle/>
          <a:p>
            <a:pPr eaLnBrk="1" hangingPunct="1">
              <a:spcBef>
                <a:spcPct val="0"/>
              </a:spcBef>
            </a:pPr>
            <a:r>
              <a:rPr lang="en-US" sz="2000" dirty="0" smtClean="0"/>
              <a:t>ANIMATIONS:</a:t>
            </a:r>
          </a:p>
          <a:p>
            <a:pPr eaLnBrk="1" hangingPunct="1">
              <a:spcBef>
                <a:spcPct val="0"/>
              </a:spcBef>
            </a:pPr>
            <a:endParaRPr lang="en-US" sz="2000" dirty="0" smtClean="0"/>
          </a:p>
          <a:p>
            <a:pPr eaLnBrk="1" hangingPunct="1">
              <a:spcBef>
                <a:spcPct val="0"/>
              </a:spcBef>
            </a:pPr>
            <a:r>
              <a:rPr lang="en-US" sz="2000" dirty="0" smtClean="0"/>
              <a:t>Automatically in 3 seconds: </a:t>
            </a:r>
            <a:r>
              <a:rPr lang="en-US" sz="2000" b="1" dirty="0" smtClean="0"/>
              <a:t>item info</a:t>
            </a:r>
          </a:p>
          <a:p>
            <a:pPr eaLnBrk="1" hangingPunct="1">
              <a:spcBef>
                <a:spcPct val="0"/>
              </a:spcBef>
            </a:pPr>
            <a:r>
              <a:rPr lang="en-US" sz="2000" dirty="0" smtClean="0"/>
              <a:t>On click: item info disappears;</a:t>
            </a:r>
            <a:r>
              <a:rPr lang="en-US" sz="2000" baseline="0" dirty="0" smtClean="0"/>
              <a:t> </a:t>
            </a:r>
            <a:r>
              <a:rPr lang="en-US" sz="2000" b="1" baseline="0" dirty="0" smtClean="0"/>
              <a:t>general request info appears</a:t>
            </a:r>
            <a:r>
              <a:rPr lang="en-US" sz="2000" baseline="0" dirty="0" smtClean="0"/>
              <a:t>;</a:t>
            </a:r>
          </a:p>
          <a:p>
            <a:pPr eaLnBrk="1" hangingPunct="1">
              <a:spcBef>
                <a:spcPct val="0"/>
              </a:spcBef>
            </a:pPr>
            <a:r>
              <a:rPr lang="en-US" sz="2000" baseline="0" dirty="0" smtClean="0"/>
              <a:t>On click: general info disappears; </a:t>
            </a:r>
            <a:r>
              <a:rPr lang="en-US" sz="2000" b="1" baseline="0" dirty="0" smtClean="0"/>
              <a:t>user feedback appears</a:t>
            </a:r>
            <a:endParaRPr lang="en-US" sz="2000" b="1"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23063E4-3505-49AC-8093-FF72F26139BD}" type="slidenum">
              <a:rPr lang="en-US" smtClean="0">
                <a:solidFill>
                  <a:prstClr val="black"/>
                </a:solidFill>
              </a:rPr>
              <a:pPr>
                <a:defRPr/>
              </a:pPr>
              <a:t>16</a:t>
            </a:fld>
            <a:endParaRPr lang="en-US"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522413" y="457200"/>
            <a:ext cx="3925887" cy="2943225"/>
          </a:xfrm>
          <a:noFill/>
          <a:ln>
            <a:solidFill>
              <a:srgbClr val="000000"/>
            </a:solidFill>
            <a:miter lim="800000"/>
            <a:headEnd/>
            <a:tailEnd/>
          </a:ln>
        </p:spPr>
      </p:sp>
      <p:sp>
        <p:nvSpPr>
          <p:cNvPr id="52227" name="Notes Placeholder 2"/>
          <p:cNvSpPr>
            <a:spLocks noGrp="1"/>
          </p:cNvSpPr>
          <p:nvPr>
            <p:ph type="body" idx="1"/>
          </p:nvPr>
        </p:nvSpPr>
        <p:spPr bwMode="auto">
          <a:xfrm>
            <a:off x="228600" y="3429000"/>
            <a:ext cx="6477000" cy="5170170"/>
          </a:xfrm>
          <a:noFill/>
        </p:spPr>
        <p:txBody>
          <a:bodyPr wrap="square" numCol="1" anchor="t" anchorCtr="0" compatLnSpc="1">
            <a:prstTxWarp prst="textNoShape">
              <a:avLst/>
            </a:prstTxWarp>
            <a:noAutofit/>
          </a:bodyPr>
          <a:lstStyle/>
          <a:p>
            <a:pPr eaLnBrk="1" hangingPunct="1">
              <a:spcBef>
                <a:spcPct val="0"/>
              </a:spcBef>
            </a:pPr>
            <a:r>
              <a:rPr lang="en-US" sz="2000" dirty="0" smtClean="0"/>
              <a:t>Here’s</a:t>
            </a:r>
            <a:r>
              <a:rPr lang="en-US" sz="2000" baseline="0" dirty="0" smtClean="0"/>
              <a:t>  a screenshot of the add-on in ILLiad for Amazon</a:t>
            </a:r>
            <a:endParaRPr lang="en-US" sz="2000"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49D48A-4787-4061-A720-5BADEB97D22D}" type="slidenum">
              <a:rPr lang="en-US" smtClean="0">
                <a:solidFill>
                  <a:prstClr val="black"/>
                </a:solidFill>
              </a:rPr>
              <a:pPr>
                <a:defRPr/>
              </a:pPr>
              <a:t>17</a:t>
            </a:fld>
            <a:endParaRPr lang="en-US"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522413" y="457200"/>
            <a:ext cx="3925887" cy="2943225"/>
          </a:xfrm>
          <a:noFill/>
          <a:ln>
            <a:solidFill>
              <a:srgbClr val="000000"/>
            </a:solidFill>
            <a:miter lim="800000"/>
            <a:headEnd/>
            <a:tailEnd/>
          </a:ln>
        </p:spPr>
      </p:sp>
      <p:sp>
        <p:nvSpPr>
          <p:cNvPr id="52227" name="Notes Placeholder 2"/>
          <p:cNvSpPr>
            <a:spLocks noGrp="1"/>
          </p:cNvSpPr>
          <p:nvPr>
            <p:ph type="body" idx="1"/>
          </p:nvPr>
        </p:nvSpPr>
        <p:spPr bwMode="auto">
          <a:xfrm>
            <a:off x="228600" y="3429000"/>
            <a:ext cx="6477000" cy="5170170"/>
          </a:xfrm>
          <a:noFill/>
        </p:spPr>
        <p:txBody>
          <a:bodyPr wrap="square" numCol="1" anchor="t" anchorCtr="0" compatLnSpc="1">
            <a:prstTxWarp prst="textNoShape">
              <a:avLst/>
            </a:prstTxWarp>
            <a:noAutofit/>
          </a:bodyPr>
          <a:lstStyle/>
          <a:p>
            <a:pPr eaLnBrk="1" hangingPunct="1">
              <a:spcBef>
                <a:spcPct val="0"/>
              </a:spcBef>
            </a:pPr>
            <a:endParaRPr lang="en-US" sz="2000"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49D48A-4787-4061-A720-5BADEB97D22D}" type="slidenum">
              <a:rPr lang="en-US" smtClean="0">
                <a:solidFill>
                  <a:prstClr val="black"/>
                </a:solidFill>
              </a:rPr>
              <a:pPr>
                <a:defRPr/>
              </a:pPr>
              <a:t>18</a:t>
            </a:fld>
            <a:endParaRPr lang="en-US"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522413" y="457200"/>
            <a:ext cx="3925887" cy="2943225"/>
          </a:xfrm>
          <a:noFill/>
          <a:ln>
            <a:solidFill>
              <a:srgbClr val="000000"/>
            </a:solidFill>
            <a:miter lim="800000"/>
            <a:headEnd/>
            <a:tailEnd/>
          </a:ln>
        </p:spPr>
      </p:sp>
      <p:sp>
        <p:nvSpPr>
          <p:cNvPr id="52227" name="Notes Placeholder 2"/>
          <p:cNvSpPr>
            <a:spLocks noGrp="1"/>
          </p:cNvSpPr>
          <p:nvPr>
            <p:ph type="body" idx="1"/>
          </p:nvPr>
        </p:nvSpPr>
        <p:spPr bwMode="auto">
          <a:xfrm>
            <a:off x="228600" y="3429000"/>
            <a:ext cx="6477000" cy="5170170"/>
          </a:xfrm>
          <a:noFill/>
        </p:spPr>
        <p:txBody>
          <a:bodyPr wrap="square" numCol="1" anchor="t" anchorCtr="0" compatLnSpc="1">
            <a:prstTxWarp prst="textNoShape">
              <a:avLst/>
            </a:prstTxWarp>
            <a:noAutofit/>
          </a:bodyPr>
          <a:lstStyle/>
          <a:p>
            <a:pPr eaLnBrk="1" hangingPunct="1">
              <a:spcBef>
                <a:spcPct val="0"/>
              </a:spcBef>
            </a:pPr>
            <a:r>
              <a:rPr lang="en-US" sz="2000" dirty="0" smtClean="0"/>
              <a:t>One click</a:t>
            </a:r>
            <a:r>
              <a:rPr lang="en-US" sz="2000" baseline="0" dirty="0" smtClean="0"/>
              <a:t> of the button, and an email is sent to my patron, notifying them that the book has been ordered and we are awaiting shipment.  </a:t>
            </a:r>
          </a:p>
          <a:p>
            <a:pPr eaLnBrk="1" hangingPunct="1">
              <a:spcBef>
                <a:spcPct val="0"/>
              </a:spcBef>
            </a:pPr>
            <a:endParaRPr lang="en-US" sz="2000" baseline="0" dirty="0" smtClean="0"/>
          </a:p>
          <a:p>
            <a:pPr eaLnBrk="1" hangingPunct="1">
              <a:spcBef>
                <a:spcPct val="0"/>
              </a:spcBef>
            </a:pPr>
            <a:r>
              <a:rPr lang="en-US" sz="2000" baseline="0" dirty="0" smtClean="0"/>
              <a:t>Email templates are completely customizable and editable, so it can say whatever you want it to say.</a:t>
            </a:r>
            <a:endParaRPr lang="en-US" sz="2000"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49D48A-4787-4061-A720-5BADEB97D22D}" type="slidenum">
              <a:rPr lang="en-US" smtClean="0">
                <a:solidFill>
                  <a:prstClr val="black"/>
                </a:solidFill>
              </a:rPr>
              <a:pPr>
                <a:defRPr/>
              </a:pPr>
              <a:t>19</a:t>
            </a:fld>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219200" y="381000"/>
            <a:ext cx="4648200" cy="3486150"/>
          </a:xfrm>
          <a:noFill/>
          <a:ln>
            <a:solidFill>
              <a:srgbClr val="000000"/>
            </a:solidFill>
            <a:miter lim="800000"/>
            <a:headEnd/>
            <a:tailEnd/>
          </a:ln>
        </p:spPr>
      </p:sp>
      <p:sp>
        <p:nvSpPr>
          <p:cNvPr id="35843" name="Notes Placeholder 2"/>
          <p:cNvSpPr>
            <a:spLocks noGrp="1"/>
          </p:cNvSpPr>
          <p:nvPr>
            <p:ph type="body" idx="1"/>
          </p:nvPr>
        </p:nvSpPr>
        <p:spPr bwMode="auto">
          <a:xfrm>
            <a:off x="457201" y="4191000"/>
            <a:ext cx="5852160" cy="4408170"/>
          </a:xfrm>
          <a:noFill/>
        </p:spPr>
        <p:txBody>
          <a:bodyPr wrap="square" numCol="1" anchor="t" anchorCtr="0" compatLnSpc="1">
            <a:prstTxWarp prst="textNoShape">
              <a:avLst/>
            </a:prstTxWarp>
            <a:noAutofit/>
          </a:bodyPr>
          <a:lstStyle/>
          <a:p>
            <a:pPr eaLnBrk="1" hangingPunct="1">
              <a:spcBef>
                <a:spcPct val="0"/>
              </a:spcBef>
            </a:pPr>
            <a:r>
              <a:rPr lang="en-US" sz="2000" dirty="0" smtClean="0"/>
              <a:t>So what is GIST?</a:t>
            </a:r>
          </a:p>
          <a:p>
            <a:pPr eaLnBrk="1" hangingPunct="1">
              <a:spcBef>
                <a:spcPct val="0"/>
              </a:spcBef>
            </a:pPr>
            <a:endParaRPr lang="en-US" sz="2000" dirty="0" smtClean="0"/>
          </a:p>
          <a:p>
            <a:pPr eaLnBrk="1" hangingPunct="1">
              <a:spcBef>
                <a:spcPct val="0"/>
              </a:spcBef>
            </a:pPr>
            <a:r>
              <a:rPr lang="en-US" sz="2000" dirty="0" smtClean="0"/>
              <a:t>GIST is a customizable set of tools and workflows for ILLiad 8 that enhances:</a:t>
            </a:r>
          </a:p>
          <a:p>
            <a:pPr eaLnBrk="1" hangingPunct="1">
              <a:spcBef>
                <a:spcPct val="0"/>
              </a:spcBef>
              <a:buFontTx/>
              <a:buChar char="•"/>
            </a:pPr>
            <a:r>
              <a:rPr lang="en-US" sz="2000" dirty="0" smtClean="0"/>
              <a:t>interlibrary loan and just-in-time acquisitions services;  </a:t>
            </a:r>
          </a:p>
          <a:p>
            <a:pPr eaLnBrk="1" hangingPunct="1">
              <a:spcBef>
                <a:spcPct val="0"/>
              </a:spcBef>
              <a:buFontTx/>
              <a:buChar char="•"/>
            </a:pPr>
            <a:r>
              <a:rPr lang="en-US" sz="2000" dirty="0" smtClean="0"/>
              <a:t>purchase request processing; </a:t>
            </a:r>
          </a:p>
          <a:p>
            <a:pPr eaLnBrk="1" hangingPunct="1">
              <a:spcBef>
                <a:spcPct val="0"/>
              </a:spcBef>
              <a:buFontTx/>
              <a:buChar char="•"/>
            </a:pPr>
            <a:r>
              <a:rPr lang="en-US" sz="2000" dirty="0" smtClean="0"/>
              <a:t>and coordinated collection development efforts.</a:t>
            </a:r>
          </a:p>
          <a:p>
            <a:pPr eaLnBrk="1" hangingPunct="1">
              <a:spcBef>
                <a:spcPct val="0"/>
              </a:spcBef>
              <a:buFontTx/>
              <a:buChar char="•"/>
            </a:pPr>
            <a:endParaRPr lang="en-US" sz="2000" dirty="0" smtClean="0"/>
          </a:p>
          <a:p>
            <a:pPr eaLnBrk="1" hangingPunct="1">
              <a:spcBef>
                <a:spcPct val="0"/>
              </a:spcBef>
            </a:pPr>
            <a:r>
              <a:rPr lang="en-US" sz="2000" dirty="0" smtClean="0"/>
              <a:t>GIST enables acquisitions staff to benefit from </a:t>
            </a:r>
            <a:r>
              <a:rPr lang="en-US" sz="2000" dirty="0" err="1" smtClean="0"/>
              <a:t>ILLiad’s</a:t>
            </a:r>
            <a:r>
              <a:rPr lang="en-US" sz="2000" dirty="0" smtClean="0"/>
              <a:t> request management system, and GIST makes ILLiad an even more powerful tool for ILL.  </a:t>
            </a: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E41CBBD-49C0-4103-B603-6030D56093C1}" type="slidenum">
              <a:rPr lang="en-US" smtClean="0">
                <a:solidFill>
                  <a:prstClr val="black"/>
                </a:solidFill>
              </a:rPr>
              <a:pPr>
                <a:defRPr/>
              </a:pPr>
              <a:t>2</a:t>
            </a:fld>
            <a:endParaRPr lang="en-US"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Wonderful</a:t>
            </a:r>
            <a:r>
              <a:rPr lang="en-US" baseline="0" dirty="0" smtClean="0"/>
              <a:t> features, a tab away!   Amazon, GIST, GOBI portal, </a:t>
            </a:r>
            <a:r>
              <a:rPr lang="en-US" baseline="0" dirty="0" err="1" smtClean="0"/>
              <a:t>Powells</a:t>
            </a:r>
            <a:r>
              <a:rPr lang="en-US" baseline="0" dirty="0" smtClean="0"/>
              <a:t>, OCLC </a:t>
            </a:r>
            <a:r>
              <a:rPr lang="en-US" baseline="0" dirty="0" err="1" smtClean="0"/>
              <a:t>Connexion</a:t>
            </a:r>
            <a:r>
              <a:rPr lang="en-US" baseline="0" dirty="0" smtClean="0"/>
              <a:t>, RCL Web and more!  Any suggestions for new add-ons are encouraged</a:t>
            </a:r>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solidFill>
                  <a:prstClr val="black"/>
                </a:solidFill>
              </a:rPr>
              <a:pPr>
                <a:def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Cyril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t>
            </a:r>
            <a:r>
              <a:rPr lang="en-US" sz="1200" kern="1200" dirty="0" smtClean="0">
                <a:solidFill>
                  <a:schemeClr val="tx1"/>
                </a:solidFill>
                <a:latin typeface="+mn-lt"/>
                <a:ea typeface="+mn-ea"/>
                <a:cs typeface="+mn-cs"/>
              </a:rPr>
              <a:t>data below shows that in roughly 5 months, there were 838 purchase requests, but only 63% or 529 were purchased.  Acquisitions routed purchase requests equally to ILL (16.5%) and cancelled purchase requests (16.83%) for a combined 37% of the purchase requests cancelled based on the data gathered by GIST for reasons; too widely held, locally owned, required textbook, etc.  Similarly, ILL converted 28 ILL requests to purchase items based on cost to borrow and too new to borrow effectively.</a:t>
            </a:r>
          </a:p>
          <a:p>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solidFill>
                  <a:prstClr val="black"/>
                </a:solidFill>
              </a:rPr>
              <a:pPr>
                <a:def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Cyril</a:t>
            </a:r>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solidFill>
                  <a:prstClr val="black"/>
                </a:solidFill>
              </a:rPr>
              <a:pPr>
                <a:defRPr/>
              </a:pPr>
              <a:t>28</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91435" tIns="45717" rIns="91435" bIns="45717"/>
          <a:lstStyle/>
          <a:p>
            <a:fld id="{61BE08AC-C414-4958-B4F8-1685F5069555}" type="slidenum">
              <a:rPr lang="en-US"/>
              <a:pPr/>
              <a:t>32</a:t>
            </a:fld>
            <a:endParaRPr lang="en-US"/>
          </a:p>
        </p:txBody>
      </p:sp>
      <p:sp>
        <p:nvSpPr>
          <p:cNvPr id="171010" name="Rectangle 2"/>
          <p:cNvSpPr>
            <a:spLocks noGrp="1" noRot="1" noChangeAspect="1" noChangeArrowheads="1" noTextEdit="1"/>
          </p:cNvSpPr>
          <p:nvPr>
            <p:ph type="sldImg"/>
          </p:nvPr>
        </p:nvSpPr>
        <p:spPr>
          <a:xfrm>
            <a:off x="2035175" y="696913"/>
            <a:ext cx="3797300" cy="2847975"/>
          </a:xfrm>
          <a:ln/>
        </p:spPr>
      </p:sp>
      <p:sp>
        <p:nvSpPr>
          <p:cNvPr id="171011" name="Rectangle 3"/>
          <p:cNvSpPr>
            <a:spLocks noGrp="1" noChangeArrowheads="1"/>
          </p:cNvSpPr>
          <p:nvPr>
            <p:ph type="body" idx="1"/>
          </p:nvPr>
        </p:nvSpPr>
        <p:spPr>
          <a:xfrm>
            <a:off x="311575" y="3563620"/>
            <a:ext cx="6387253" cy="5035550"/>
          </a:xfrm>
        </p:spPr>
        <p:txBody>
          <a:bodyPr lIns="91435" tIns="45717" rIns="91435" bIns="45717">
            <a:normAutofit/>
          </a:bodyPr>
          <a:lstStyle/>
          <a:p>
            <a:r>
              <a:rPr lang="en-US" sz="2400" dirty="0"/>
              <a:t>Our house and family aren’t exactly on the same page, </a:t>
            </a:r>
            <a:r>
              <a:rPr lang="en-US" sz="2400" b="1" dirty="0"/>
              <a:t>CLICK </a:t>
            </a:r>
            <a:r>
              <a:rPr lang="en-US" sz="2400" dirty="0"/>
              <a:t>let’s look at the most obvious trend toward convergence with selection, just in time acquisitions, and purchase on demand… </a:t>
            </a:r>
            <a:endParaRPr lang="en-US" sz="2400" dirty="0" smtClean="0"/>
          </a:p>
          <a:p>
            <a:r>
              <a:rPr lang="en-US" sz="2400" dirty="0" smtClean="0"/>
              <a:t>Each </a:t>
            </a:r>
            <a:r>
              <a:rPr lang="en-US" sz="2400" dirty="0"/>
              <a:t>stakeholder has very different views (ALA divisions, journal titles, etc.) of the elephant in the room, and each library type has a rather isolated view of the piece of the elephant they have</a:t>
            </a:r>
            <a:r>
              <a:rPr lang="en-US" sz="2400" dirty="0" smtClean="0"/>
              <a:t>.  This is similar to Reference and Circulation.</a:t>
            </a:r>
          </a:p>
          <a:p>
            <a:r>
              <a:rPr lang="en-US" sz="2400" dirty="0" smtClean="0"/>
              <a:t>The elephant is the relationship between collection, community, our identities and workflow…</a:t>
            </a:r>
            <a:endParaRPr lang="en-US" sz="24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they know</a:t>
            </a:r>
            <a:r>
              <a:rPr lang="en-US" baseline="0" dirty="0" smtClean="0"/>
              <a:t> how much of their monograph budget is spent on this?</a:t>
            </a:r>
            <a:endParaRPr lang="en-US" dirty="0"/>
          </a:p>
        </p:txBody>
      </p:sp>
      <p:sp>
        <p:nvSpPr>
          <p:cNvPr id="4" name="Slide Number Placeholder 3"/>
          <p:cNvSpPr>
            <a:spLocks noGrp="1"/>
          </p:cNvSpPr>
          <p:nvPr>
            <p:ph type="sldNum" sz="quarter" idx="10"/>
          </p:nvPr>
        </p:nvSpPr>
        <p:spPr/>
        <p:txBody>
          <a:bodyPr/>
          <a:lstStyle/>
          <a:p>
            <a:fld id="{ED24B878-6DFB-4618-B68C-9AE072238BFB}" type="slidenum">
              <a:rPr lang="en-US" smtClean="0"/>
              <a:pPr/>
              <a:t>33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even use the </a:t>
            </a:r>
            <a:r>
              <a:rPr lang="en-US" dirty="0" err="1" smtClean="0"/>
              <a:t>deselection</a:t>
            </a:r>
            <a:r>
              <a:rPr lang="en-US" dirty="0" smtClean="0"/>
              <a:t> manager</a:t>
            </a:r>
            <a:r>
              <a:rPr lang="en-US" baseline="0" dirty="0" smtClean="0"/>
              <a:t> to evaluate journals held in a consortia or state – we ran it for a group of Ohio libraries looking at JSTOR titles.</a:t>
            </a:r>
            <a:endParaRPr lang="en-US" dirty="0"/>
          </a:p>
        </p:txBody>
      </p:sp>
      <p:sp>
        <p:nvSpPr>
          <p:cNvPr id="4" name="Slide Number Placeholder 3"/>
          <p:cNvSpPr>
            <a:spLocks noGrp="1"/>
          </p:cNvSpPr>
          <p:nvPr>
            <p:ph type="sldNum" sz="quarter" idx="10"/>
          </p:nvPr>
        </p:nvSpPr>
        <p:spPr/>
        <p:txBody>
          <a:bodyPr/>
          <a:lstStyle/>
          <a:p>
            <a:fld id="{ED24B878-6DFB-4618-B68C-9AE072238BFB}" type="slidenum">
              <a:rPr lang="en-US" smtClean="0"/>
              <a:pPr/>
              <a:t>34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 it takes to convert records – is it worth retaining</a:t>
            </a:r>
            <a:r>
              <a:rPr lang="en-US" baseline="0" dirty="0" smtClean="0"/>
              <a:t> holdings numbers in statistics?</a:t>
            </a:r>
            <a:endParaRPr lang="en-US" dirty="0" smtClean="0"/>
          </a:p>
          <a:p>
            <a:endParaRPr lang="en-US" dirty="0" smtClean="0"/>
          </a:p>
          <a:p>
            <a:r>
              <a:rPr lang="en-US" dirty="0" smtClean="0"/>
              <a:t>Hathi trust holdings over 10%  Google Books API also available</a:t>
            </a:r>
          </a:p>
          <a:p>
            <a:r>
              <a:rPr lang="en-US" baseline="0" dirty="0" smtClean="0"/>
              <a:t>31,436 total </a:t>
            </a:r>
            <a:endParaRPr lang="en-US" dirty="0" smtClean="0"/>
          </a:p>
          <a:p>
            <a:r>
              <a:rPr lang="en-US" dirty="0" smtClean="0"/>
              <a:t>2 titles</a:t>
            </a:r>
            <a:r>
              <a:rPr lang="en-US" baseline="0" dirty="0" smtClean="0"/>
              <a:t> </a:t>
            </a:r>
            <a:r>
              <a:rPr lang="en-US" b="0" baseline="0" dirty="0" smtClean="0"/>
              <a:t>= 0 holdings in IDS project libraries</a:t>
            </a:r>
          </a:p>
          <a:p>
            <a:endParaRPr lang="en-US" b="0" baseline="0" dirty="0" smtClean="0"/>
          </a:p>
          <a:p>
            <a:r>
              <a:rPr lang="en-US" b="0" baseline="0" dirty="0" smtClean="0"/>
              <a:t>Using data from GIST, only 2596 titles were kept in the collection; the remainder are being weeded</a:t>
            </a:r>
          </a:p>
          <a:p>
            <a:endParaRPr lang="en-US" b="0" dirty="0" smtClean="0"/>
          </a:p>
          <a:p>
            <a:r>
              <a:rPr lang="en-US" b="0" dirty="0" smtClean="0"/>
              <a:t>Selecting donations</a:t>
            </a:r>
            <a:endParaRPr lang="en-US" b="0"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http://gettingitsystemtoolkit.wordpress.com/gift-deselection-manager/customizing-the-conspectus/</a:t>
            </a:r>
          </a:p>
          <a:p>
            <a:r>
              <a:rPr lang="en-US" sz="1200" b="0" i="0" kern="1200" dirty="0" smtClean="0">
                <a:solidFill>
                  <a:schemeClr val="tx1"/>
                </a:solidFill>
                <a:latin typeface="+mn-lt"/>
                <a:ea typeface="+mn-ea"/>
                <a:cs typeface="+mn-cs"/>
              </a:rPr>
              <a:t>The </a:t>
            </a:r>
            <a:r>
              <a:rPr lang="en-US" sz="1200" b="0" i="0" u="none" strike="noStrike" kern="1200" dirty="0" smtClean="0">
                <a:solidFill>
                  <a:schemeClr val="tx1"/>
                </a:solidFill>
                <a:latin typeface="+mn-lt"/>
                <a:ea typeface="+mn-ea"/>
                <a:cs typeface="+mn-cs"/>
                <a:hlinkClick r:id="rId3"/>
              </a:rPr>
              <a:t>OCLC Conspectus</a:t>
            </a:r>
            <a:r>
              <a:rPr lang="en-US" sz="1200" b="0" i="0" kern="1200" dirty="0" smtClean="0">
                <a:solidFill>
                  <a:schemeClr val="tx1"/>
                </a:solidFill>
                <a:latin typeface="+mn-lt"/>
                <a:ea typeface="+mn-ea"/>
                <a:cs typeface="+mn-cs"/>
              </a:rPr>
              <a:t> is a subject hierarchy consisting of divisions, categories, and subjects.  The conspectus provides a framework to describe library collections, and is mapped to Dewey Decimal, Library of Congress and National Library of Medicine classification schemes.  The conspectus is structured in hierarchical order, from broad divisions to very specific subjects and each level is increasingly more detailed.</a:t>
            </a:r>
          </a:p>
          <a:p>
            <a:r>
              <a:rPr lang="en-US" sz="1200" b="0" i="0" u="none" strike="noStrike" kern="1200" dirty="0" smtClean="0">
                <a:solidFill>
                  <a:schemeClr val="tx1"/>
                </a:solidFill>
                <a:latin typeface="+mn-lt"/>
                <a:ea typeface="+mn-ea"/>
                <a:cs typeface="+mn-cs"/>
              </a:rPr>
              <a:t>Why customize the conspectus?</a:t>
            </a:r>
          </a:p>
          <a:p>
            <a:r>
              <a:rPr lang="en-US" sz="1200" b="0" i="0" kern="1200" dirty="0" smtClean="0">
                <a:solidFill>
                  <a:schemeClr val="tx1"/>
                </a:solidFill>
                <a:latin typeface="+mn-lt"/>
                <a:ea typeface="+mn-ea"/>
                <a:cs typeface="+mn-cs"/>
              </a:rPr>
              <a:t>Setting up the conspectus in GDM allows for libraries to customize and automate the gift management workflow.  Libraries may determine which areas of the conspectus they might want to collect and other subject areas that are out of scope.  Making these decisions ahead of time and customizing GDM will automate much of the evaluation workflow.  Libraries can decide what divisions and categories they wish to grow and then set up collecting levels and uniqueness factors to automate those decisions.  Libraries can also set up strict guidelines for keeping or not keeping publications dependent on date limits.  For example, if you wanted to collect comprehensively in Geography and Earth Sciences – </a:t>
            </a:r>
            <a:r>
              <a:rPr lang="en-US" sz="1200" b="0" i="0" kern="1200" dirty="0" err="1" smtClean="0">
                <a:solidFill>
                  <a:schemeClr val="tx1"/>
                </a:solidFill>
                <a:latin typeface="+mn-lt"/>
                <a:ea typeface="+mn-ea"/>
                <a:cs typeface="+mn-cs"/>
              </a:rPr>
              <a:t>Meterology</a:t>
            </a:r>
            <a:r>
              <a:rPr lang="en-US" sz="1200" b="0" i="0" kern="1200" dirty="0" smtClean="0">
                <a:solidFill>
                  <a:schemeClr val="tx1"/>
                </a:solidFill>
                <a:latin typeface="+mn-lt"/>
                <a:ea typeface="+mn-ea"/>
                <a:cs typeface="+mn-cs"/>
              </a:rPr>
              <a:t>, but only within the last 5 years of publication, you would want to set your collecting level to “5”, a uniqueness factor of “1″ (to avoid duplication in your collection), and set your “If Newer than” settings to 5 and click in the box for Strict.</a:t>
            </a:r>
          </a:p>
          <a:p>
            <a:r>
              <a:rPr lang="en-US" sz="1200" b="0" i="0" u="none" strike="noStrike" kern="1200" dirty="0" smtClean="0">
                <a:solidFill>
                  <a:schemeClr val="tx1"/>
                </a:solidFill>
                <a:latin typeface="+mn-lt"/>
                <a:ea typeface="+mn-ea"/>
                <a:cs typeface="+mn-cs"/>
              </a:rPr>
              <a:t>Weighting</a:t>
            </a:r>
          </a:p>
          <a:p>
            <a:r>
              <a:rPr lang="en-US" sz="1200" b="0" i="0" kern="1200" dirty="0" smtClean="0">
                <a:solidFill>
                  <a:schemeClr val="tx1"/>
                </a:solidFill>
                <a:latin typeface="+mn-lt"/>
                <a:ea typeface="+mn-ea"/>
                <a:cs typeface="+mn-cs"/>
              </a:rPr>
              <a:t>A number of factors make up the Weight score which effectively determines whether or not GDM indicates  a “Keep” or “Do Not Keep” recommendation.  Holdings, publication dates, uniqueness and collecting level are factors that affect the final weighting of an item.  The higher the weight score, the recommendation will be to Keep an item, due to these factors.  A lower weight indicates an item of less desirability than the higher weighted item.</a:t>
            </a:r>
          </a:p>
          <a:p>
            <a:r>
              <a:rPr lang="en-US" sz="1200" b="0" i="0" u="none" strike="noStrike" kern="1200" dirty="0" smtClean="0">
                <a:solidFill>
                  <a:schemeClr val="tx1"/>
                </a:solidFill>
                <a:latin typeface="+mn-lt"/>
                <a:ea typeface="+mn-ea"/>
                <a:cs typeface="+mn-cs"/>
              </a:rPr>
              <a:t>Weighting Logic</a:t>
            </a:r>
          </a:p>
          <a:p>
            <a:r>
              <a:rPr lang="en-US" sz="1200" b="0" i="0" kern="1200" dirty="0" smtClean="0">
                <a:solidFill>
                  <a:schemeClr val="tx1"/>
                </a:solidFill>
                <a:latin typeface="+mn-lt"/>
                <a:ea typeface="+mn-ea"/>
                <a:cs typeface="+mn-cs"/>
              </a:rPr>
              <a:t>The first step of the weighting logic is to determine if either of the strict date restrictions apply.  If </a:t>
            </a:r>
            <a:r>
              <a:rPr lang="en-US" sz="1200" b="0" i="0" kern="1200" dirty="0" err="1" smtClean="0">
                <a:solidFill>
                  <a:schemeClr val="tx1"/>
                </a:solidFill>
                <a:latin typeface="+mn-lt"/>
                <a:ea typeface="+mn-ea"/>
                <a:cs typeface="+mn-cs"/>
              </a:rPr>
              <a:t>NewerThanStrict</a:t>
            </a:r>
            <a:r>
              <a:rPr lang="en-US" sz="1200" b="0" i="0" kern="1200" dirty="0" smtClean="0">
                <a:solidFill>
                  <a:schemeClr val="tx1"/>
                </a:solidFill>
                <a:latin typeface="+mn-lt"/>
                <a:ea typeface="+mn-ea"/>
                <a:cs typeface="+mn-cs"/>
              </a:rPr>
              <a:t> is checked and the item is older than the limit or if </a:t>
            </a:r>
            <a:r>
              <a:rPr lang="en-US" sz="1200" b="0" i="0" kern="1200" dirty="0" err="1" smtClean="0">
                <a:solidFill>
                  <a:schemeClr val="tx1"/>
                </a:solidFill>
                <a:latin typeface="+mn-lt"/>
                <a:ea typeface="+mn-ea"/>
                <a:cs typeface="+mn-cs"/>
              </a:rPr>
              <a:t>OlderThanStrict</a:t>
            </a:r>
            <a:r>
              <a:rPr lang="en-US" sz="1200" b="0" i="0" kern="1200" dirty="0" smtClean="0">
                <a:solidFill>
                  <a:schemeClr val="tx1"/>
                </a:solidFill>
                <a:latin typeface="+mn-lt"/>
                <a:ea typeface="+mn-ea"/>
                <a:cs typeface="+mn-cs"/>
              </a:rPr>
              <a:t> is checked and the item is older than the limit, then the preliminary weight (</a:t>
            </a:r>
            <a:r>
              <a:rPr lang="en-US" sz="1200" b="0" i="0" kern="1200" dirty="0" err="1" smtClean="0">
                <a:solidFill>
                  <a:schemeClr val="tx1"/>
                </a:solidFill>
                <a:latin typeface="+mn-lt"/>
                <a:ea typeface="+mn-ea"/>
                <a:cs typeface="+mn-cs"/>
              </a:rPr>
              <a:t>pWeight</a:t>
            </a:r>
            <a:r>
              <a:rPr lang="en-US" sz="1200" b="0" i="0" kern="1200" dirty="0" smtClean="0">
                <a:solidFill>
                  <a:schemeClr val="tx1"/>
                </a:solidFill>
                <a:latin typeface="+mn-lt"/>
                <a:ea typeface="+mn-ea"/>
                <a:cs typeface="+mn-cs"/>
              </a:rPr>
              <a:t>) is automatically set to 500.  Otherwise, the </a:t>
            </a:r>
            <a:r>
              <a:rPr lang="en-US" sz="1200" b="0" i="0" kern="1200" dirty="0" err="1" smtClean="0">
                <a:solidFill>
                  <a:schemeClr val="tx1"/>
                </a:solidFill>
                <a:latin typeface="+mn-lt"/>
                <a:ea typeface="+mn-ea"/>
                <a:cs typeface="+mn-cs"/>
              </a:rPr>
              <a:t>pWeight</a:t>
            </a:r>
            <a:r>
              <a:rPr lang="en-US" sz="1200" b="0" i="0" kern="1200" dirty="0" smtClean="0">
                <a:solidFill>
                  <a:schemeClr val="tx1"/>
                </a:solidFill>
                <a:latin typeface="+mn-lt"/>
                <a:ea typeface="+mn-ea"/>
                <a:cs typeface="+mn-cs"/>
              </a:rPr>
              <a:t> is based on the combination of the age of the item in relation to the </a:t>
            </a:r>
            <a:r>
              <a:rPr lang="en-US" sz="1200" b="0" i="0" kern="1200" dirty="0" err="1" smtClean="0">
                <a:solidFill>
                  <a:schemeClr val="tx1"/>
                </a:solidFill>
                <a:latin typeface="+mn-lt"/>
                <a:ea typeface="+mn-ea"/>
                <a:cs typeface="+mn-cs"/>
              </a:rPr>
              <a:t>NewerThan</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OlderThan</a:t>
            </a:r>
            <a:r>
              <a:rPr lang="en-US" sz="1200" b="0" i="0" kern="1200" dirty="0" smtClean="0">
                <a:solidFill>
                  <a:schemeClr val="tx1"/>
                </a:solidFill>
                <a:latin typeface="+mn-lt"/>
                <a:ea typeface="+mn-ea"/>
                <a:cs typeface="+mn-cs"/>
              </a:rPr>
              <a:t> settings and the number of libraries in Group2 and Group3 that own the item.</a:t>
            </a:r>
          </a:p>
          <a:p>
            <a:r>
              <a:rPr lang="en-US" sz="1200" b="0" i="0" kern="1200" dirty="0" smtClean="0">
                <a:solidFill>
                  <a:schemeClr val="tx1"/>
                </a:solidFill>
                <a:latin typeface="+mn-lt"/>
                <a:ea typeface="+mn-ea"/>
                <a:cs typeface="+mn-cs"/>
              </a:rPr>
              <a:t>Once </a:t>
            </a:r>
            <a:r>
              <a:rPr lang="en-US" sz="1200" b="0" i="0" kern="1200" dirty="0" err="1" smtClean="0">
                <a:solidFill>
                  <a:schemeClr val="tx1"/>
                </a:solidFill>
                <a:latin typeface="+mn-lt"/>
                <a:ea typeface="+mn-ea"/>
                <a:cs typeface="+mn-cs"/>
              </a:rPr>
              <a:t>pWeight</a:t>
            </a:r>
            <a:r>
              <a:rPr lang="en-US" sz="1200" b="0" i="0" kern="1200" dirty="0" smtClean="0">
                <a:solidFill>
                  <a:schemeClr val="tx1"/>
                </a:solidFill>
                <a:latin typeface="+mn-lt"/>
                <a:ea typeface="+mn-ea"/>
                <a:cs typeface="+mn-cs"/>
              </a:rPr>
              <a:t> has been established, the formula to modify it has to be determined.  This formula is based upon whether Gift Manager or Deselection Manager is active, and, if the Gift Manager is active, then whether the item is held locally. Based on those results, </a:t>
            </a:r>
            <a:r>
              <a:rPr lang="en-US" sz="1200" b="0" i="0" kern="1200" dirty="0" err="1" smtClean="0">
                <a:solidFill>
                  <a:schemeClr val="tx1"/>
                </a:solidFill>
                <a:latin typeface="+mn-lt"/>
                <a:ea typeface="+mn-ea"/>
                <a:cs typeface="+mn-cs"/>
              </a:rPr>
              <a:t>pWeight</a:t>
            </a:r>
            <a:r>
              <a:rPr lang="en-US" sz="1200" b="0" i="0" kern="1200" dirty="0" smtClean="0">
                <a:solidFill>
                  <a:schemeClr val="tx1"/>
                </a:solidFill>
                <a:latin typeface="+mn-lt"/>
                <a:ea typeface="+mn-ea"/>
                <a:cs typeface="+mn-cs"/>
              </a:rPr>
              <a:t> is modified differently by the Unique and Collection Building numbers.</a:t>
            </a:r>
          </a:p>
          <a:p>
            <a:r>
              <a:rPr lang="en-US" sz="1200" b="0" i="0" kern="1200" dirty="0" smtClean="0">
                <a:solidFill>
                  <a:schemeClr val="tx1"/>
                </a:solidFill>
                <a:latin typeface="+mn-lt"/>
                <a:ea typeface="+mn-ea"/>
                <a:cs typeface="+mn-cs"/>
              </a:rPr>
              <a:t>After the final </a:t>
            </a:r>
            <a:r>
              <a:rPr lang="en-US" sz="1200" b="0" i="0" kern="1200" dirty="0" err="1" smtClean="0">
                <a:solidFill>
                  <a:schemeClr val="tx1"/>
                </a:solidFill>
                <a:latin typeface="+mn-lt"/>
                <a:ea typeface="+mn-ea"/>
                <a:cs typeface="+mn-cs"/>
              </a:rPr>
              <a:t>pWeight</a:t>
            </a:r>
            <a:r>
              <a:rPr lang="en-US" sz="1200" b="0" i="0" kern="1200" dirty="0" smtClean="0">
                <a:solidFill>
                  <a:schemeClr val="tx1"/>
                </a:solidFill>
                <a:latin typeface="+mn-lt"/>
                <a:ea typeface="+mn-ea"/>
                <a:cs typeface="+mn-cs"/>
              </a:rPr>
              <a:t> is determined, a check is made to determine if </a:t>
            </a:r>
            <a:r>
              <a:rPr lang="en-US" sz="1200" b="0" i="0" kern="1200" dirty="0" err="1" smtClean="0">
                <a:solidFill>
                  <a:schemeClr val="tx1"/>
                </a:solidFill>
                <a:latin typeface="+mn-lt"/>
                <a:ea typeface="+mn-ea"/>
                <a:cs typeface="+mn-cs"/>
              </a:rPr>
              <a:t>pWeight</a:t>
            </a:r>
            <a:r>
              <a:rPr lang="en-US" sz="1200" b="0" i="0" kern="1200" dirty="0" smtClean="0">
                <a:solidFill>
                  <a:schemeClr val="tx1"/>
                </a:solidFill>
                <a:latin typeface="+mn-lt"/>
                <a:ea typeface="+mn-ea"/>
                <a:cs typeface="+mn-cs"/>
              </a:rPr>
              <a:t> is less than 1.  If it is, then it is set to 1.  The final </a:t>
            </a:r>
            <a:r>
              <a:rPr lang="en-US" sz="1200" b="0" i="0" kern="1200" dirty="0" err="1" smtClean="0">
                <a:solidFill>
                  <a:schemeClr val="tx1"/>
                </a:solidFill>
                <a:latin typeface="+mn-lt"/>
                <a:ea typeface="+mn-ea"/>
                <a:cs typeface="+mn-cs"/>
              </a:rPr>
              <a:t>WeightingScore</a:t>
            </a:r>
            <a:r>
              <a:rPr lang="en-US" sz="1200" b="0" i="0" kern="1200" dirty="0" smtClean="0">
                <a:solidFill>
                  <a:schemeClr val="tx1"/>
                </a:solidFill>
                <a:latin typeface="+mn-lt"/>
                <a:ea typeface="+mn-ea"/>
                <a:cs typeface="+mn-cs"/>
              </a:rPr>
              <a:t> is determined by dividing 10000 by </a:t>
            </a:r>
            <a:r>
              <a:rPr lang="en-US" sz="1200" b="0" i="0" kern="1200" dirty="0" err="1" smtClean="0">
                <a:solidFill>
                  <a:schemeClr val="tx1"/>
                </a:solidFill>
                <a:latin typeface="+mn-lt"/>
                <a:ea typeface="+mn-ea"/>
                <a:cs typeface="+mn-cs"/>
              </a:rPr>
              <a:t>pWeight</a:t>
            </a:r>
            <a:r>
              <a:rPr lang="en-US" sz="1200" b="0" i="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D24B878-6DFB-4618-B68C-9AE072238BFB}"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622"/>
            <a:fld id="{06511076-202D-4E4E-94AE-9EB12899B87F}" type="slidenum">
              <a:rPr lang="en-US">
                <a:solidFill>
                  <a:prstClr val="black"/>
                </a:solidFill>
                <a:latin typeface="Calibri"/>
              </a:rPr>
              <a:pPr defTabSz="931622"/>
              <a:t>3</a:t>
            </a:fld>
            <a:endParaRPr lang="en-US" dirty="0">
              <a:solidFill>
                <a:prstClr val="black"/>
              </a:solidFill>
              <a:latin typeface="Calibri"/>
            </a:endParaRPr>
          </a:p>
        </p:txBody>
      </p:sp>
      <p:sp>
        <p:nvSpPr>
          <p:cNvPr id="38914" name="Rectangle 2"/>
          <p:cNvSpPr>
            <a:spLocks noGrp="1" noRot="1" noChangeAspect="1" noChangeArrowheads="1" noTextEdit="1"/>
          </p:cNvSpPr>
          <p:nvPr>
            <p:ph type="sldImg"/>
          </p:nvPr>
        </p:nvSpPr>
        <p:spPr>
          <a:xfrm>
            <a:off x="1868488" y="309563"/>
            <a:ext cx="2871787" cy="2152650"/>
          </a:xfrm>
          <a:ln/>
        </p:spPr>
      </p:sp>
      <p:sp>
        <p:nvSpPr>
          <p:cNvPr id="38915" name="Rectangle 3"/>
          <p:cNvSpPr>
            <a:spLocks noGrp="1" noChangeArrowheads="1"/>
          </p:cNvSpPr>
          <p:nvPr>
            <p:ph type="body" idx="1"/>
          </p:nvPr>
        </p:nvSpPr>
        <p:spPr>
          <a:xfrm>
            <a:off x="245005" y="2788920"/>
            <a:ext cx="6520399" cy="5821679"/>
          </a:xfrm>
        </p:spPr>
        <p:txBody>
          <a:bodyPr>
            <a:noAutofit/>
          </a:bodyPr>
          <a:lstStyle/>
          <a:p>
            <a:r>
              <a:rPr lang="en-US" sz="2000" dirty="0" smtClean="0"/>
              <a:t>Add that the </a:t>
            </a:r>
            <a:r>
              <a:rPr lang="en-US" sz="2000" dirty="0"/>
              <a:t>reality of our numerous disparate request systems, which serve as vehicles for end user services, sends the message that our creativity, well intentioned, has run amok with functional divisions.  </a:t>
            </a:r>
          </a:p>
          <a:p>
            <a:endParaRPr lang="en-US" sz="2000" dirty="0"/>
          </a:p>
          <a:p>
            <a:r>
              <a:rPr lang="en-US" sz="2000" dirty="0"/>
              <a:t>How does the very fractured service design or request environment we offer make any sense to our users?   </a:t>
            </a:r>
          </a:p>
          <a:p>
            <a:endParaRPr lang="en-US" sz="2000" dirty="0" smtClean="0"/>
          </a:p>
          <a:p>
            <a:r>
              <a:rPr lang="en-US" sz="2000" dirty="0" smtClean="0"/>
              <a:t>If anything, it is reinforcement of the internal reality…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http://www.arl.org/bm~doc/arlstat08.pdf  p. 46, 17</a:t>
            </a:r>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solidFill>
                  <a:prstClr val="black"/>
                </a:solidFill>
              </a:rPr>
              <a:pPr>
                <a:def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225425" y="455613"/>
            <a:ext cx="6391275" cy="4792662"/>
          </a:xfrm>
          <a:noFill/>
          <a:ln>
            <a:solidFill>
              <a:srgbClr val="000000"/>
            </a:solidFill>
            <a:miter lim="800000"/>
            <a:headEnd/>
            <a:tailEnd/>
          </a:ln>
        </p:spPr>
      </p:sp>
      <p:sp>
        <p:nvSpPr>
          <p:cNvPr id="44035" name="Notes Placeholder 2"/>
          <p:cNvSpPr>
            <a:spLocks noGrp="1"/>
          </p:cNvSpPr>
          <p:nvPr>
            <p:ph type="body" idx="1"/>
          </p:nvPr>
        </p:nvSpPr>
        <p:spPr bwMode="auto">
          <a:xfrm>
            <a:off x="228601" y="5486401"/>
            <a:ext cx="6553200" cy="3112769"/>
          </a:xfrm>
          <a:noFill/>
        </p:spPr>
        <p:txBody>
          <a:bodyPr wrap="square" numCol="1" anchor="t" anchorCtr="0" compatLnSpc="1">
            <a:prstTxWarp prst="textNoShape">
              <a:avLst/>
            </a:prstTxWarp>
            <a:normAutofit/>
          </a:bodyPr>
          <a:lstStyle/>
          <a:p>
            <a:pPr eaLnBrk="1" hangingPunct="1">
              <a:spcBef>
                <a:spcPct val="0"/>
              </a:spcBef>
            </a:pPr>
            <a:r>
              <a:rPr lang="en-US" sz="1400" dirty="0" smtClean="0"/>
              <a:t>The economy is telling us… </a:t>
            </a:r>
          </a:p>
          <a:p>
            <a:pPr eaLnBrk="1" hangingPunct="1">
              <a:spcBef>
                <a:spcPct val="0"/>
              </a:spcBef>
            </a:pPr>
            <a:r>
              <a:rPr lang="en-US" sz="1400" dirty="0" smtClean="0"/>
              <a:t>Consider </a:t>
            </a:r>
            <a:r>
              <a:rPr lang="en-US" sz="1400" dirty="0"/>
              <a:t>what I found searching 110 ILL book requests from one day </a:t>
            </a:r>
            <a:r>
              <a:rPr lang="en-US" sz="1400" dirty="0" smtClean="0"/>
              <a:t>spring 2008. </a:t>
            </a:r>
            <a:r>
              <a:rPr lang="en-US" sz="1400" i="1" dirty="0"/>
              <a:t>Highlight screen findings</a:t>
            </a:r>
          </a:p>
          <a:p>
            <a:pPr eaLnBrk="1" hangingPunct="1">
              <a:spcBef>
                <a:spcPct val="0"/>
              </a:spcBef>
            </a:pPr>
            <a:r>
              <a:rPr lang="en-US" sz="1400" dirty="0" smtClean="0"/>
              <a:t>The </a:t>
            </a:r>
            <a:r>
              <a:rPr lang="en-US" sz="1400" dirty="0"/>
              <a:t>reality of weeding for 10-20 </a:t>
            </a:r>
            <a:r>
              <a:rPr lang="en-US" sz="1400" dirty="0" smtClean="0"/>
              <a:t>years, &amp; print-on-demand publishing </a:t>
            </a:r>
            <a:r>
              <a:rPr lang="en-US" sz="1400" dirty="0"/>
              <a:t>will have a </a:t>
            </a:r>
            <a:r>
              <a:rPr lang="en-US" sz="1400" dirty="0" smtClean="0"/>
              <a:t>significant </a:t>
            </a:r>
            <a:r>
              <a:rPr lang="en-US" sz="1400" dirty="0"/>
              <a:t>impact on </a:t>
            </a:r>
            <a:r>
              <a:rPr lang="en-US" sz="1400" dirty="0" smtClean="0"/>
              <a:t>the book </a:t>
            </a:r>
            <a:r>
              <a:rPr lang="en-US" sz="1400" dirty="0"/>
              <a:t>market, and possible </a:t>
            </a:r>
            <a:r>
              <a:rPr lang="en-US" sz="1400" dirty="0" smtClean="0"/>
              <a:t>strategies for libraries.</a:t>
            </a:r>
          </a:p>
          <a:p>
            <a:pPr eaLnBrk="1" hangingPunct="1">
              <a:spcBef>
                <a:spcPct val="0"/>
              </a:spcBef>
            </a:pPr>
            <a:r>
              <a:rPr lang="en-US" sz="1400" dirty="0" smtClean="0"/>
              <a:t>But don’t let an old ILL Librarian just say that… CLICK  Acquisitions and collection development librarians are saying that too.</a:t>
            </a:r>
            <a:endParaRPr lang="en-US" sz="1400" dirty="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31622">
              <a:defRPr/>
            </a:pPr>
            <a:fld id="{A078D909-F392-4A6F-A7D0-AEB5A432882E}" type="slidenum">
              <a:rPr lang="en-US">
                <a:solidFill>
                  <a:prstClr val="black"/>
                </a:solidFill>
                <a:latin typeface="Calibri"/>
              </a:rPr>
              <a:pPr defTabSz="931622">
                <a:defRPr/>
              </a:pPr>
              <a:t>5</a:t>
            </a:fld>
            <a:endParaRPr lang="en-US" dirty="0">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04800"/>
            <a:ext cx="4344988" cy="3257550"/>
          </a:xfrm>
        </p:spPr>
      </p:sp>
      <p:sp>
        <p:nvSpPr>
          <p:cNvPr id="3" name="Notes Placeholder 2"/>
          <p:cNvSpPr>
            <a:spLocks noGrp="1"/>
          </p:cNvSpPr>
          <p:nvPr>
            <p:ph type="body" idx="1"/>
          </p:nvPr>
        </p:nvSpPr>
        <p:spPr>
          <a:xfrm>
            <a:off x="219077" y="4648201"/>
            <a:ext cx="6572251" cy="3950971"/>
          </a:xfrm>
        </p:spPr>
        <p:txBody>
          <a:bodyPr>
            <a:noAutofit/>
          </a:bodyPr>
          <a:lstStyle/>
          <a:p>
            <a:r>
              <a:rPr lang="en-US" sz="1400" dirty="0"/>
              <a:t>From </a:t>
            </a:r>
            <a:r>
              <a:rPr lang="en-US" sz="1400" dirty="0" smtClean="0"/>
              <a:t>either an </a:t>
            </a:r>
            <a:r>
              <a:rPr lang="en-US" sz="1400" dirty="0"/>
              <a:t>ILL borrowing </a:t>
            </a:r>
            <a:r>
              <a:rPr lang="en-US" sz="1400" dirty="0" smtClean="0"/>
              <a:t>or selection perspective</a:t>
            </a:r>
            <a:r>
              <a:rPr lang="en-US" sz="1400" dirty="0"/>
              <a:t>, </a:t>
            </a:r>
            <a:r>
              <a:rPr lang="en-US" sz="1400" dirty="0" smtClean="0"/>
              <a:t>user initiated strategies </a:t>
            </a:r>
            <a:r>
              <a:rPr lang="en-US" sz="1400" dirty="0"/>
              <a:t>can make a lot of sense.  This graph is a look at </a:t>
            </a:r>
            <a:r>
              <a:rPr lang="en-US" sz="1400" dirty="0" err="1"/>
              <a:t>Geneseo’s</a:t>
            </a:r>
            <a:r>
              <a:rPr lang="en-US" sz="1400" dirty="0"/>
              <a:t> borrowing when we requested materials not held by SUNY and IDS libraries, and there were lending charges incurred for the request.  The opportunity cost between borrow and buy, plus the collection diversification are key values useful for both ILL and collection development processes.</a:t>
            </a:r>
          </a:p>
          <a:p>
            <a:r>
              <a:rPr lang="en-US" sz="1400" dirty="0" smtClean="0"/>
              <a:t>CLICK </a:t>
            </a:r>
            <a:r>
              <a:rPr lang="en-US" sz="1400" dirty="0"/>
              <a:t>– here are some of the titles from the graphed sample.  </a:t>
            </a:r>
            <a:r>
              <a:rPr lang="en-US" sz="1400" dirty="0" smtClean="0"/>
              <a:t>Pilgrimage  &amp; Garden examples.</a:t>
            </a:r>
            <a:endParaRPr lang="en-US" sz="1400" dirty="0"/>
          </a:p>
          <a:p>
            <a:r>
              <a:rPr lang="en-US" sz="1400" dirty="0" smtClean="0"/>
              <a:t>CLICK </a:t>
            </a:r>
            <a:r>
              <a:rPr lang="en-US" sz="1400" dirty="0"/>
              <a:t>– Lastly, if use is a measure of success in collection building, then Just in Time Acquisition has been shown to lead to subsequent use.  How does that compare to many libraries selecting just in case that are fortunate if 50% of their new titles are ever checked out.</a:t>
            </a:r>
          </a:p>
        </p:txBody>
      </p:sp>
      <p:sp>
        <p:nvSpPr>
          <p:cNvPr id="4" name="Slide Number Placeholder 3"/>
          <p:cNvSpPr>
            <a:spLocks noGrp="1"/>
          </p:cNvSpPr>
          <p:nvPr>
            <p:ph type="sldNum" sz="quarter" idx="10"/>
          </p:nvPr>
        </p:nvSpPr>
        <p:spPr/>
        <p:txBody>
          <a:bodyPr/>
          <a:lstStyle/>
          <a:p>
            <a:pPr defTabSz="931622"/>
            <a:fld id="{98D8C450-CB15-49C3-9AAB-1F0F58E203D1}" type="slidenum">
              <a:rPr lang="en-US">
                <a:solidFill>
                  <a:prstClr val="black"/>
                </a:solidFill>
                <a:latin typeface="Calibri"/>
              </a:rPr>
              <a:pPr defTabSz="931622"/>
              <a:t>6</a:t>
            </a:fld>
            <a:endParaRPr lang="en-US" dirty="0">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xfrm>
            <a:off x="457201" y="4267200"/>
            <a:ext cx="6248400" cy="4331970"/>
          </a:xfrm>
          <a:noFill/>
        </p:spPr>
        <p:txBody>
          <a:bodyPr wrap="square" numCol="1" anchor="t" anchorCtr="0" compatLnSpc="1">
            <a:prstTxWarp prst="textNoShape">
              <a:avLst/>
            </a:prstTxWarp>
            <a:normAutofit/>
          </a:bodyPr>
          <a:lstStyle/>
          <a:p>
            <a:pPr eaLnBrk="1" hangingPunct="1">
              <a:spcBef>
                <a:spcPct val="0"/>
              </a:spcBef>
            </a:pPr>
            <a:r>
              <a:rPr lang="en-US" sz="2000" dirty="0" smtClean="0"/>
              <a:t>MARK</a:t>
            </a:r>
          </a:p>
          <a:p>
            <a:pPr eaLnBrk="1" hangingPunct="1">
              <a:spcBef>
                <a:spcPct val="0"/>
              </a:spcBef>
            </a:pPr>
            <a:r>
              <a:rPr lang="en-US" sz="2000" dirty="0" smtClean="0"/>
              <a:t>So enough talking around GIST, let’s show you the details – this is a screenshot of the GIST ILLiad web interface, as seen from an open-</a:t>
            </a:r>
            <a:r>
              <a:rPr lang="en-US" sz="2000" dirty="0" err="1" smtClean="0"/>
              <a:t>url</a:t>
            </a:r>
            <a:r>
              <a:rPr lang="en-US" sz="2000" dirty="0" smtClean="0"/>
              <a:t> request initiated from the </a:t>
            </a:r>
            <a:r>
              <a:rPr lang="en-US" sz="2000" dirty="0" err="1" smtClean="0"/>
              <a:t>worldcat</a:t>
            </a:r>
            <a:r>
              <a:rPr lang="en-US" sz="2000" dirty="0" smtClean="0"/>
              <a:t> database.  </a:t>
            </a:r>
          </a:p>
          <a:p>
            <a:pPr eaLnBrk="1" hangingPunct="1">
              <a:spcBef>
                <a:spcPct val="0"/>
              </a:spcBef>
            </a:pPr>
            <a:endParaRPr lang="en-US" sz="2000" dirty="0" smtClean="0"/>
          </a:p>
          <a:p>
            <a:pPr eaLnBrk="1" hangingPunct="1">
              <a:spcBef>
                <a:spcPct val="0"/>
              </a:spcBef>
            </a:pPr>
            <a:r>
              <a:rPr lang="en-US" sz="2000" dirty="0" smtClean="0"/>
              <a:t>This version has an ISBN lookup feature also, in case you are on the blank form and just want to add an ISBN and have all the information added to the form automatically.  </a:t>
            </a:r>
          </a:p>
          <a:p>
            <a:pPr eaLnBrk="1" hangingPunct="1">
              <a:spcBef>
                <a:spcPct val="0"/>
              </a:spcBef>
            </a:pPr>
            <a:endParaRPr lang="en-US" sz="2000" dirty="0" smtClean="0"/>
          </a:p>
          <a:p>
            <a:pPr eaLnBrk="1" hangingPunct="1">
              <a:spcBef>
                <a:spcPct val="0"/>
              </a:spcBef>
            </a:pPr>
            <a:r>
              <a:rPr lang="en-US" sz="2000" dirty="0" smtClean="0"/>
              <a:t>This interface conforms to your local ILLiad web interface, so your </a:t>
            </a:r>
            <a:r>
              <a:rPr lang="en-US" sz="2000" dirty="0" err="1" smtClean="0"/>
              <a:t>stylesheets</a:t>
            </a:r>
            <a:r>
              <a:rPr lang="en-US" sz="2000" dirty="0" smtClean="0"/>
              <a:t> control the look.  These forms can be customized to user status, and much more…</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42F14E3-7F65-49BB-B9BB-5992D8C08C19}" type="slidenum">
              <a:rPr lang="en-US" smtClean="0">
                <a:solidFill>
                  <a:prstClr val="black"/>
                </a:solidFill>
              </a:rPr>
              <a:pPr>
                <a:defRPr/>
              </a:pPr>
              <a:t>7</a:t>
            </a:fld>
            <a:endParaRPr 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29100" cy="3171825"/>
          </a:xfrm>
        </p:spPr>
      </p:sp>
      <p:sp>
        <p:nvSpPr>
          <p:cNvPr id="3" name="Notes Placeholder 2"/>
          <p:cNvSpPr>
            <a:spLocks noGrp="1"/>
          </p:cNvSpPr>
          <p:nvPr>
            <p:ph type="body" idx="1"/>
          </p:nvPr>
        </p:nvSpPr>
        <p:spPr>
          <a:xfrm>
            <a:off x="381001" y="3886200"/>
            <a:ext cx="6248400" cy="4712970"/>
          </a:xfrm>
        </p:spPr>
        <p:txBody>
          <a:bodyPr>
            <a:normAutofit/>
          </a:bodyPr>
          <a:lstStyle/>
          <a:p>
            <a:r>
              <a:rPr lang="en-US" sz="2000" dirty="0" smtClean="0"/>
              <a:t>Perhaps most important is that the views the user and staff see are configurable and information dependent.  So, in the basic view of the GIST Form, important to note is that the components that pulls in data from other services, i.e. Worldcat, Google, Amazon, etc., will not be shown if no data is matched during the requesting process, and in the configuration file, it is easy to turn a component on or off, or hide them within the web page, or customize the display values.  </a:t>
            </a:r>
          </a:p>
          <a:p>
            <a:r>
              <a:rPr lang="en-US" sz="2000" dirty="0" smtClean="0"/>
              <a:t>In the STAFF VIEW  pre-searched data is automatically added to the staff view and turned into meaningful routing rules can be applied to route requests into specific process queues, or to make it easy to compare the cost of buying with borrowing.  So let’s look @ more details…</a:t>
            </a:r>
            <a:endParaRPr lang="en-US" sz="2000" dirty="0"/>
          </a:p>
        </p:txBody>
      </p:sp>
      <p:sp>
        <p:nvSpPr>
          <p:cNvPr id="4" name="Slide Number Placeholder 3"/>
          <p:cNvSpPr>
            <a:spLocks noGrp="1"/>
          </p:cNvSpPr>
          <p:nvPr>
            <p:ph type="sldNum" sz="quarter" idx="10"/>
          </p:nvPr>
        </p:nvSpPr>
        <p:spPr/>
        <p:txBody>
          <a:bodyPr/>
          <a:lstStyle/>
          <a:p>
            <a:pPr defTabSz="931622"/>
            <a:fld id="{74EF4F36-FC31-4AAB-9457-460E6C0A47F3}" type="slidenum">
              <a:rPr lang="en-US">
                <a:solidFill>
                  <a:prstClr val="black"/>
                </a:solidFill>
                <a:latin typeface="Calibri"/>
              </a:rPr>
              <a:pPr defTabSz="931622"/>
              <a:t>8</a:t>
            </a:fld>
            <a:endParaRPr lang="en-US" dirty="0">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2514600" y="228600"/>
            <a:ext cx="304800" cy="228600"/>
          </a:xfrm>
          <a:noFill/>
          <a:ln>
            <a:solidFill>
              <a:srgbClr val="000000"/>
            </a:solidFill>
            <a:miter lim="800000"/>
            <a:headEnd/>
            <a:tailEnd/>
          </a:ln>
        </p:spPr>
      </p:sp>
      <p:sp>
        <p:nvSpPr>
          <p:cNvPr id="3" name="Notes Placeholder 2"/>
          <p:cNvSpPr>
            <a:spLocks noGrp="1"/>
          </p:cNvSpPr>
          <p:nvPr>
            <p:ph type="body" idx="1"/>
          </p:nvPr>
        </p:nvSpPr>
        <p:spPr>
          <a:xfrm>
            <a:off x="76200" y="457200"/>
            <a:ext cx="6781800" cy="8686800"/>
          </a:xfrm>
        </p:spPr>
        <p:txBody>
          <a:bodyPr>
            <a:noAutofit/>
          </a:bodyPr>
          <a:lstStyle/>
          <a:p>
            <a:pPr eaLnBrk="1" fontAlgn="auto" hangingPunct="1">
              <a:spcBef>
                <a:spcPts val="0"/>
              </a:spcBef>
              <a:spcAft>
                <a:spcPts val="0"/>
              </a:spcAft>
              <a:defRPr/>
            </a:pPr>
            <a:r>
              <a:rPr lang="en-US" sz="1350" dirty="0" smtClean="0"/>
              <a:t>There are 5 API components in the GIST interface; Worldcat API, Google Books, Index Data, Amazon, and purchasing options. By default, they are activated, however, the library can simply turn off any component they do not want to see, and how the data from each component is highly configurable for end-user, as well as, staff within the ILLiad request.  </a:t>
            </a:r>
          </a:p>
          <a:p>
            <a:pPr eaLnBrk="1" fontAlgn="auto" hangingPunct="1">
              <a:spcBef>
                <a:spcPts val="0"/>
              </a:spcBef>
              <a:spcAft>
                <a:spcPts val="0"/>
              </a:spcAft>
              <a:defRPr/>
            </a:pPr>
            <a:r>
              <a:rPr lang="en-US" sz="1350" dirty="0" smtClean="0"/>
              <a:t>The Worldcat API – Terry Reese, Oregon State University and Kyle </a:t>
            </a:r>
            <a:r>
              <a:rPr lang="en-US" sz="1350" dirty="0" err="1" smtClean="0"/>
              <a:t>Bannerjee</a:t>
            </a:r>
            <a:r>
              <a:rPr lang="en-US" sz="1350" dirty="0" smtClean="0"/>
              <a:t>, Summit originally developed the Worldcat API for GIST, later modified and configured to work with ILLiad by Mark Sullivan.  The purpose of the Worldcat API component is to bring back holdings information to the user – if held locally, it says so and the Please check your catalog is a one click into a search of your catalog using the OCLC#. The availability and estimated delivery time is set to 2 configurable groups – you might want one for your resource sharing consortia (of which turnaround times might be consistent), and the other is your state.  </a:t>
            </a:r>
          </a:p>
          <a:p>
            <a:pPr eaLnBrk="1" fontAlgn="auto" hangingPunct="1">
              <a:spcBef>
                <a:spcPts val="0"/>
              </a:spcBef>
              <a:spcAft>
                <a:spcPts val="0"/>
              </a:spcAft>
              <a:defRPr/>
            </a:pPr>
            <a:endParaRPr lang="en-US" sz="800" dirty="0" smtClean="0"/>
          </a:p>
          <a:p>
            <a:pPr eaLnBrk="1" fontAlgn="auto" hangingPunct="1">
              <a:spcBef>
                <a:spcPts val="0"/>
              </a:spcBef>
              <a:spcAft>
                <a:spcPts val="0"/>
              </a:spcAft>
              <a:defRPr/>
            </a:pPr>
            <a:r>
              <a:rPr lang="en-US" sz="1350" dirty="0" smtClean="0"/>
              <a:t>Google Books API enhances the user’s evaluation of the material they are requesting with additional data, such as Table of Contents or Partial Text Available, however, the user may also discover that the item they need is Full Text Available.  Both ILL and Acquisitions staff see GOOGL (Google’s OCLC symbol) when a requested item is available full text, and at Geneseo, a routing rule automatically places the request in a specific queue – the staff will send the user an email using ILLiad that has the Google Book URL, and copies the electronic resources librarian to please catalog the resource. Similarly with Index Data API, a combined search of various free full text and audio sources from Open Content Alliance, Internet Archive, Gutenberg, etc. is performed and results may interest the user.  The staff see INARC (Internet Archives OCLC Symbol) when a requested item is available from the Index Data sources, and again, a routing rule places that request in a specific queue for staff.</a:t>
            </a:r>
          </a:p>
          <a:p>
            <a:pPr eaLnBrk="1" fontAlgn="auto" hangingPunct="1">
              <a:spcBef>
                <a:spcPts val="0"/>
              </a:spcBef>
              <a:spcAft>
                <a:spcPts val="0"/>
              </a:spcAft>
              <a:defRPr/>
            </a:pPr>
            <a:r>
              <a:rPr lang="en-US" sz="1350" dirty="0" smtClean="0"/>
              <a:t>Amazons API was initially designed by Portland State University as the Price Grabber, but Mark Sullivan remade that program in .NET to be the Amazon Price Reviewer and more.  This enables users more evaluation data to help their request decision making process.  It also provides data for the purchasing options.</a:t>
            </a:r>
          </a:p>
          <a:p>
            <a:pPr eaLnBrk="1" fontAlgn="auto" hangingPunct="1">
              <a:spcBef>
                <a:spcPts val="0"/>
              </a:spcBef>
              <a:spcAft>
                <a:spcPts val="0"/>
              </a:spcAft>
              <a:defRPr/>
            </a:pPr>
            <a:endParaRPr lang="en-US" sz="800" dirty="0" smtClean="0"/>
          </a:p>
          <a:p>
            <a:pPr eaLnBrk="1" fontAlgn="auto" hangingPunct="1">
              <a:spcBef>
                <a:spcPts val="0"/>
              </a:spcBef>
              <a:spcAft>
                <a:spcPts val="0"/>
              </a:spcAft>
              <a:defRPr/>
            </a:pPr>
            <a:r>
              <a:rPr lang="en-US" sz="1350" dirty="0" smtClean="0"/>
              <a:t>Purchasing Options is a combination of API data from Amazon, Better World Books, and Google Books.  This service enables users to see price data, and click through to buy.  If they buy from Amazon or Better World Books, our accounts are given credit for referring buyers.  What the ILL and Acquisitions staff see in the ILLiad request is Amazon’s new and lowest cost to buy the item – which for ILL helps them determine if buying is less expensive than borrowing – there are a lot of libraries out there that charge $20 / request.  For Acquisitions staff, the purchasing data eliminates the need for searching various prices.  We have asked many of the book jobbers and dealers for APIs, so as we hear back from them, we plan to incorporate more, and enable easy configuration so that a library with preferred or specific vendors can activate only those purchasing APIs.</a:t>
            </a:r>
          </a:p>
          <a:p>
            <a:pPr eaLnBrk="1" fontAlgn="auto" hangingPunct="1">
              <a:spcBef>
                <a:spcPts val="0"/>
              </a:spcBef>
              <a:spcAft>
                <a:spcPts val="0"/>
              </a:spcAft>
              <a:defRPr/>
            </a:pPr>
            <a:endParaRPr lang="en-US" sz="800" dirty="0" smtClean="0"/>
          </a:p>
          <a:p>
            <a:pPr eaLnBrk="1" fontAlgn="auto" hangingPunct="1">
              <a:spcBef>
                <a:spcPts val="0"/>
              </a:spcBef>
              <a:spcAft>
                <a:spcPts val="0"/>
              </a:spcAft>
              <a:defRPr/>
            </a:pPr>
            <a:r>
              <a:rPr lang="en-US" sz="1350" dirty="0" smtClean="0"/>
              <a:t>Last point we want to emphasize is that all this is very flexible, where it appears, how it looks to user and staff, so we see this as really the first template of many, as libraries adapt this, as they customize views to specific user status; faculty, student, administrator, etc.</a:t>
            </a:r>
            <a:endParaRPr lang="en-US" sz="1350" dirty="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E631930-0186-40BC-9C16-422153BDFB4D}" type="slidenum">
              <a:rPr lang="en-US" smtClean="0">
                <a:solidFill>
                  <a:prstClr val="black"/>
                </a:solidFill>
              </a:rPr>
              <a:pPr>
                <a:defRPr/>
              </a:pPr>
              <a:t>9</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a:defRPr/>
            </a:pPr>
            <a:endParaRPr lang="en-US" sz="1300" dirty="0">
              <a:solidFill>
                <a:srgbClr val="000000"/>
              </a:solidFill>
              <a:latin typeface="Arial"/>
              <a:cs typeface="Arial"/>
            </a:endParaRPr>
          </a:p>
        </p:txBody>
      </p:sp>
      <p:sp>
        <p:nvSpPr>
          <p:cNvPr id="20" name="Footer Placeholder 19"/>
          <p:cNvSpPr>
            <a:spLocks noGrp="1"/>
          </p:cNvSpPr>
          <p:nvPr>
            <p:ph type="ftr" sz="quarter" idx="11"/>
          </p:nvPr>
        </p:nvSpPr>
        <p:spPr/>
        <p:txBody>
          <a:bodyPr/>
          <a:lstStyle/>
          <a:p>
            <a:pPr>
              <a:defRPr/>
            </a:pPr>
            <a:endParaRPr lang="en-US" sz="1300" dirty="0">
              <a:solidFill>
                <a:srgbClr val="000000"/>
              </a:solidFill>
              <a:latin typeface="Arial"/>
              <a:cs typeface="Arial"/>
            </a:endParaRPr>
          </a:p>
        </p:txBody>
      </p:sp>
      <p:sp>
        <p:nvSpPr>
          <p:cNvPr id="10" name="Slide Number Placeholder 9"/>
          <p:cNvSpPr>
            <a:spLocks noGrp="1"/>
          </p:cNvSpPr>
          <p:nvPr>
            <p:ph type="sldNum" sz="quarter" idx="12"/>
          </p:nvPr>
        </p:nvSpPr>
        <p:spPr/>
        <p:txBody>
          <a:bodyPr/>
          <a:lstStyle/>
          <a:p>
            <a:pPr>
              <a:defRPr/>
            </a:pPr>
            <a:fld id="{E9A0B6CE-1FD1-47F1-BC9C-9A5B7C2EDAA9}" type="slidenum">
              <a:rPr lang="en-US" sz="1300" smtClean="0">
                <a:solidFill>
                  <a:srgbClr val="000000"/>
                </a:solidFill>
                <a:latin typeface="Arial"/>
                <a:cs typeface="Arial"/>
              </a:rPr>
              <a:pPr>
                <a:defRPr/>
              </a:pPr>
              <a:t>‹#›</a:t>
            </a:fld>
            <a:endParaRPr lang="en-US" sz="1300" dirty="0">
              <a:solidFill>
                <a:srgbClr val="000000"/>
              </a:solidFill>
              <a:latin typeface="Arial"/>
              <a:cs typeface="Aria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sz="1300" dirty="0">
              <a:solidFill>
                <a:srgbClr val="000000"/>
              </a:solidFill>
              <a:latin typeface="Arial"/>
              <a:cs typeface="Arial"/>
            </a:endParaRPr>
          </a:p>
        </p:txBody>
      </p:sp>
      <p:sp>
        <p:nvSpPr>
          <p:cNvPr id="5" name="Footer Placeholder 4"/>
          <p:cNvSpPr>
            <a:spLocks noGrp="1"/>
          </p:cNvSpPr>
          <p:nvPr>
            <p:ph type="ftr" sz="quarter" idx="11"/>
          </p:nvPr>
        </p:nvSpPr>
        <p:spPr/>
        <p:txBody>
          <a:bodyPr/>
          <a:lstStyle/>
          <a:p>
            <a:pPr>
              <a:defRPr/>
            </a:pPr>
            <a:endParaRPr lang="en-US" sz="1300" dirty="0">
              <a:solidFill>
                <a:srgbClr val="000000"/>
              </a:solidFill>
              <a:latin typeface="Arial"/>
              <a:cs typeface="Arial"/>
            </a:endParaRPr>
          </a:p>
        </p:txBody>
      </p:sp>
      <p:sp>
        <p:nvSpPr>
          <p:cNvPr id="6" name="Slide Number Placeholder 5"/>
          <p:cNvSpPr>
            <a:spLocks noGrp="1"/>
          </p:cNvSpPr>
          <p:nvPr>
            <p:ph type="sldNum" sz="quarter" idx="12"/>
          </p:nvPr>
        </p:nvSpPr>
        <p:spPr/>
        <p:txBody>
          <a:bodyPr/>
          <a:lstStyle/>
          <a:p>
            <a:pPr>
              <a:defRPr/>
            </a:pPr>
            <a:fld id="{AD9C7F3E-13C9-4B42-9C45-FA24B6E2CC62}" type="slidenum">
              <a:rPr lang="en-US" sz="1300" smtClean="0">
                <a:solidFill>
                  <a:srgbClr val="000000"/>
                </a:solidFill>
                <a:latin typeface="Arial"/>
                <a:cs typeface="Arial"/>
              </a:rPr>
              <a:pPr>
                <a:defRPr/>
              </a:pPr>
              <a:t>‹#›</a:t>
            </a:fld>
            <a:endParaRPr lang="en-US" sz="1300" dirty="0">
              <a:solidFill>
                <a:srgbClr val="000000"/>
              </a:solidFill>
              <a:latin typeface="Arial"/>
              <a:cs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sz="1300" dirty="0">
              <a:solidFill>
                <a:srgbClr val="000000"/>
              </a:solidFill>
              <a:latin typeface="Arial"/>
              <a:cs typeface="Arial"/>
            </a:endParaRPr>
          </a:p>
        </p:txBody>
      </p:sp>
      <p:sp>
        <p:nvSpPr>
          <p:cNvPr id="5" name="Footer Placeholder 4"/>
          <p:cNvSpPr>
            <a:spLocks noGrp="1"/>
          </p:cNvSpPr>
          <p:nvPr>
            <p:ph type="ftr" sz="quarter" idx="11"/>
          </p:nvPr>
        </p:nvSpPr>
        <p:spPr/>
        <p:txBody>
          <a:bodyPr/>
          <a:lstStyle/>
          <a:p>
            <a:pPr>
              <a:defRPr/>
            </a:pPr>
            <a:endParaRPr lang="en-US" sz="1300" dirty="0">
              <a:solidFill>
                <a:srgbClr val="000000"/>
              </a:solidFill>
              <a:latin typeface="Arial"/>
              <a:cs typeface="Arial"/>
            </a:endParaRPr>
          </a:p>
        </p:txBody>
      </p:sp>
      <p:sp>
        <p:nvSpPr>
          <p:cNvPr id="6" name="Slide Number Placeholder 5"/>
          <p:cNvSpPr>
            <a:spLocks noGrp="1"/>
          </p:cNvSpPr>
          <p:nvPr>
            <p:ph type="sldNum" sz="quarter" idx="12"/>
          </p:nvPr>
        </p:nvSpPr>
        <p:spPr/>
        <p:txBody>
          <a:bodyPr/>
          <a:lstStyle/>
          <a:p>
            <a:pPr>
              <a:defRPr/>
            </a:pPr>
            <a:fld id="{FCC3F027-47FB-4D66-90BD-9660EC960A4E}" type="slidenum">
              <a:rPr lang="en-US" sz="1300" smtClean="0">
                <a:solidFill>
                  <a:srgbClr val="000000"/>
                </a:solidFill>
                <a:latin typeface="Arial"/>
                <a:cs typeface="Arial"/>
              </a:rPr>
              <a:pPr>
                <a:defRPr/>
              </a:pPr>
              <a:t>‹#›</a:t>
            </a:fld>
            <a:endParaRPr lang="en-US" sz="1300" dirty="0">
              <a:solidFill>
                <a:srgbClr val="000000"/>
              </a:solidFill>
              <a:latin typeface="Arial"/>
              <a:cs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5429" y="264063"/>
            <a:ext cx="7837714" cy="1098989"/>
          </a:xfrm>
          <a:prstGeom prst="rect">
            <a:avLst/>
          </a:prstGeom>
        </p:spPr>
        <p:txBody>
          <a:bodyPr/>
          <a:lstStyle/>
          <a:p>
            <a:r>
              <a:rPr lang="en-US" smtClean="0"/>
              <a:t>Click to edit Master title style</a:t>
            </a:r>
            <a:endParaRPr lang="en-US"/>
          </a:p>
        </p:txBody>
      </p:sp>
    </p:spTree>
    <p:extLst>
      <p:ext uri="{BB962C8B-B14F-4D97-AF65-F5344CB8AC3E}">
        <p14:creationId xmlns:mc="http://schemas.openxmlformats.org/markup-compatibility/2006" xmlns:mv="urn:schemas-microsoft-com:mac:vml" xmlns:p14="http://schemas.microsoft.com/office/powerpoint/2010/main" xmlns="" val="81078051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 val="30995246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solidFill>
                  <a:srgbClr val="000000"/>
                </a:solidFill>
                <a:latin typeface="Arial"/>
                <a:cs typeface="Arial"/>
              </a:rPr>
              <a:t>2009</a:t>
            </a:r>
            <a:endParaRPr lang="en-US" dirty="0">
              <a:solidFill>
                <a:srgbClr val="000000"/>
              </a:solidFill>
              <a:latin typeface="Arial"/>
              <a:cs typeface="Arial"/>
            </a:endParaRPr>
          </a:p>
        </p:txBody>
      </p:sp>
      <p:sp>
        <p:nvSpPr>
          <p:cNvPr id="5" name="Footer Placeholder 4"/>
          <p:cNvSpPr>
            <a:spLocks noGrp="1"/>
          </p:cNvSpPr>
          <p:nvPr>
            <p:ph type="ftr" sz="quarter" idx="11"/>
          </p:nvPr>
        </p:nvSpPr>
        <p:spPr/>
        <p:txBody>
          <a:bodyPr/>
          <a:lstStyle/>
          <a:p>
            <a:pPr>
              <a:defRPr/>
            </a:pPr>
            <a:endParaRPr lang="en-US" sz="1300" dirty="0">
              <a:solidFill>
                <a:srgbClr val="000000"/>
              </a:solidFill>
              <a:latin typeface="Arial"/>
              <a:cs typeface="Arial"/>
            </a:endParaRPr>
          </a:p>
        </p:txBody>
      </p:sp>
      <p:sp>
        <p:nvSpPr>
          <p:cNvPr id="6" name="Slide Number Placeholder 5"/>
          <p:cNvSpPr>
            <a:spLocks noGrp="1"/>
          </p:cNvSpPr>
          <p:nvPr>
            <p:ph type="sldNum" sz="quarter" idx="12"/>
          </p:nvPr>
        </p:nvSpPr>
        <p:spPr/>
        <p:txBody>
          <a:bodyPr/>
          <a:lstStyle/>
          <a:p>
            <a:pPr>
              <a:defRPr/>
            </a:pPr>
            <a:fld id="{E3FA3989-3093-47BA-9CD5-9CB0DCB6FC16}" type="slidenum">
              <a:rPr lang="en-US" sz="1300" smtClean="0">
                <a:solidFill>
                  <a:srgbClr val="000000"/>
                </a:solidFill>
                <a:cs typeface="Arial"/>
              </a:rPr>
              <a:pPr>
                <a:defRPr/>
              </a:pPr>
              <a:t>‹#›</a:t>
            </a:fld>
            <a:endParaRPr lang="en-US" sz="1300" dirty="0">
              <a:solidFill>
                <a:srgbClr val="000000"/>
              </a:solidFil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sz="1300" dirty="0">
              <a:solidFill>
                <a:srgbClr val="000000"/>
              </a:solidFill>
              <a:latin typeface="Arial"/>
              <a:cs typeface="Arial"/>
            </a:endParaRPr>
          </a:p>
        </p:txBody>
      </p:sp>
      <p:sp>
        <p:nvSpPr>
          <p:cNvPr id="5" name="Footer Placeholder 4"/>
          <p:cNvSpPr>
            <a:spLocks noGrp="1"/>
          </p:cNvSpPr>
          <p:nvPr>
            <p:ph type="ftr" sz="quarter" idx="11"/>
          </p:nvPr>
        </p:nvSpPr>
        <p:spPr/>
        <p:txBody>
          <a:bodyPr/>
          <a:lstStyle/>
          <a:p>
            <a:pPr>
              <a:defRPr/>
            </a:pPr>
            <a:endParaRPr lang="en-US" sz="1300" dirty="0">
              <a:solidFill>
                <a:srgbClr val="000000"/>
              </a:solidFill>
              <a:latin typeface="Arial"/>
              <a:cs typeface="Arial"/>
            </a:endParaRPr>
          </a:p>
        </p:txBody>
      </p:sp>
      <p:sp>
        <p:nvSpPr>
          <p:cNvPr id="6" name="Slide Number Placeholder 5"/>
          <p:cNvSpPr>
            <a:spLocks noGrp="1"/>
          </p:cNvSpPr>
          <p:nvPr>
            <p:ph type="sldNum" sz="quarter" idx="12"/>
          </p:nvPr>
        </p:nvSpPr>
        <p:spPr/>
        <p:txBody>
          <a:bodyPr/>
          <a:lstStyle/>
          <a:p>
            <a:pPr>
              <a:defRPr/>
            </a:pPr>
            <a:fld id="{2A109B58-1D0B-4603-9F13-321071689E8A}" type="slidenum">
              <a:rPr lang="en-US" sz="1300" smtClean="0">
                <a:solidFill>
                  <a:srgbClr val="000000"/>
                </a:solidFill>
                <a:latin typeface="Arial"/>
                <a:cs typeface="Arial"/>
              </a:rPr>
              <a:pPr>
                <a:defRPr/>
              </a:pPr>
              <a:t>‹#›</a:t>
            </a:fld>
            <a:endParaRPr lang="en-US" sz="1300" dirty="0">
              <a:solidFill>
                <a:srgbClr val="000000"/>
              </a:solidFill>
              <a:latin typeface="Arial"/>
              <a:cs typeface="Aria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sz="1300" dirty="0">
              <a:solidFill>
                <a:srgbClr val="000000"/>
              </a:solidFill>
              <a:latin typeface="Arial"/>
              <a:cs typeface="Arial"/>
            </a:endParaRPr>
          </a:p>
        </p:txBody>
      </p:sp>
      <p:sp>
        <p:nvSpPr>
          <p:cNvPr id="6" name="Footer Placeholder 5"/>
          <p:cNvSpPr>
            <a:spLocks noGrp="1"/>
          </p:cNvSpPr>
          <p:nvPr>
            <p:ph type="ftr" sz="quarter" idx="11"/>
          </p:nvPr>
        </p:nvSpPr>
        <p:spPr/>
        <p:txBody>
          <a:bodyPr/>
          <a:lstStyle/>
          <a:p>
            <a:pPr>
              <a:defRPr/>
            </a:pPr>
            <a:endParaRPr lang="en-US" sz="1300" dirty="0">
              <a:solidFill>
                <a:srgbClr val="000000"/>
              </a:solidFill>
              <a:latin typeface="Arial"/>
              <a:cs typeface="Arial"/>
            </a:endParaRPr>
          </a:p>
        </p:txBody>
      </p:sp>
      <p:sp>
        <p:nvSpPr>
          <p:cNvPr id="7" name="Slide Number Placeholder 6"/>
          <p:cNvSpPr>
            <a:spLocks noGrp="1"/>
          </p:cNvSpPr>
          <p:nvPr>
            <p:ph type="sldNum" sz="quarter" idx="12"/>
          </p:nvPr>
        </p:nvSpPr>
        <p:spPr/>
        <p:txBody>
          <a:bodyPr/>
          <a:lstStyle/>
          <a:p>
            <a:pPr>
              <a:defRPr/>
            </a:pPr>
            <a:fld id="{6B977910-1DDB-49CE-8E5F-D8381D8782C4}" type="slidenum">
              <a:rPr lang="en-US" sz="1300" smtClean="0">
                <a:solidFill>
                  <a:srgbClr val="000000"/>
                </a:solidFill>
                <a:latin typeface="Arial"/>
                <a:cs typeface="Arial"/>
              </a:rPr>
              <a:pPr>
                <a:defRPr/>
              </a:pPr>
              <a:t>‹#›</a:t>
            </a:fld>
            <a:endParaRPr lang="en-US" sz="1300" dirty="0">
              <a:solidFill>
                <a:srgbClr val="000000"/>
              </a:solidFill>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sz="1300" dirty="0">
              <a:solidFill>
                <a:srgbClr val="000000"/>
              </a:solidFill>
              <a:latin typeface="Arial"/>
              <a:cs typeface="Arial"/>
            </a:endParaRPr>
          </a:p>
        </p:txBody>
      </p:sp>
      <p:sp>
        <p:nvSpPr>
          <p:cNvPr id="8" name="Footer Placeholder 7"/>
          <p:cNvSpPr>
            <a:spLocks noGrp="1"/>
          </p:cNvSpPr>
          <p:nvPr>
            <p:ph type="ftr" sz="quarter" idx="11"/>
          </p:nvPr>
        </p:nvSpPr>
        <p:spPr/>
        <p:txBody>
          <a:bodyPr/>
          <a:lstStyle/>
          <a:p>
            <a:pPr>
              <a:defRPr/>
            </a:pPr>
            <a:endParaRPr lang="en-US" sz="1300" dirty="0">
              <a:solidFill>
                <a:srgbClr val="000000"/>
              </a:solidFill>
              <a:latin typeface="Arial"/>
              <a:cs typeface="Arial"/>
            </a:endParaRPr>
          </a:p>
        </p:txBody>
      </p:sp>
      <p:sp>
        <p:nvSpPr>
          <p:cNvPr id="9" name="Slide Number Placeholder 8"/>
          <p:cNvSpPr>
            <a:spLocks noGrp="1"/>
          </p:cNvSpPr>
          <p:nvPr>
            <p:ph type="sldNum" sz="quarter" idx="12"/>
          </p:nvPr>
        </p:nvSpPr>
        <p:spPr/>
        <p:txBody>
          <a:bodyPr/>
          <a:lstStyle/>
          <a:p>
            <a:pPr>
              <a:defRPr/>
            </a:pPr>
            <a:fld id="{767F072C-84EF-40F6-9A62-6E4D979361C1}" type="slidenum">
              <a:rPr lang="en-US" sz="1300" smtClean="0">
                <a:solidFill>
                  <a:srgbClr val="000000"/>
                </a:solidFill>
                <a:latin typeface="Arial"/>
                <a:cs typeface="Arial"/>
              </a:rPr>
              <a:pPr>
                <a:defRPr/>
              </a:pPr>
              <a:t>‹#›</a:t>
            </a:fld>
            <a:endParaRPr lang="en-US" sz="1300" dirty="0">
              <a:solidFill>
                <a:srgbClr val="000000"/>
              </a:solidFill>
              <a:latin typeface="Arial"/>
              <a:cs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sz="1300" dirty="0">
              <a:solidFill>
                <a:srgbClr val="000000"/>
              </a:solidFill>
              <a:latin typeface="Arial"/>
              <a:cs typeface="Arial"/>
            </a:endParaRPr>
          </a:p>
        </p:txBody>
      </p:sp>
      <p:sp>
        <p:nvSpPr>
          <p:cNvPr id="4" name="Footer Placeholder 3"/>
          <p:cNvSpPr>
            <a:spLocks noGrp="1"/>
          </p:cNvSpPr>
          <p:nvPr>
            <p:ph type="ftr" sz="quarter" idx="11"/>
          </p:nvPr>
        </p:nvSpPr>
        <p:spPr/>
        <p:txBody>
          <a:bodyPr/>
          <a:lstStyle/>
          <a:p>
            <a:pPr>
              <a:defRPr/>
            </a:pPr>
            <a:endParaRPr lang="en-US" sz="1300" dirty="0">
              <a:solidFill>
                <a:srgbClr val="000000"/>
              </a:solidFill>
              <a:latin typeface="Arial"/>
              <a:cs typeface="Arial"/>
            </a:endParaRPr>
          </a:p>
        </p:txBody>
      </p:sp>
      <p:sp>
        <p:nvSpPr>
          <p:cNvPr id="5" name="Slide Number Placeholder 4"/>
          <p:cNvSpPr>
            <a:spLocks noGrp="1"/>
          </p:cNvSpPr>
          <p:nvPr>
            <p:ph type="sldNum" sz="quarter" idx="12"/>
          </p:nvPr>
        </p:nvSpPr>
        <p:spPr/>
        <p:txBody>
          <a:bodyPr/>
          <a:lstStyle/>
          <a:p>
            <a:pPr>
              <a:defRPr/>
            </a:pPr>
            <a:fld id="{46595C16-B71B-4E93-BE2E-0BC072D3E048}" type="slidenum">
              <a:rPr lang="en-US" sz="1300" smtClean="0">
                <a:solidFill>
                  <a:srgbClr val="000000"/>
                </a:solidFill>
                <a:latin typeface="Arial"/>
                <a:cs typeface="Arial"/>
              </a:rPr>
              <a:pPr>
                <a:defRPr/>
              </a:pPr>
              <a:t>‹#›</a:t>
            </a:fld>
            <a:endParaRPr lang="en-US" sz="1300" dirty="0">
              <a:solidFill>
                <a:srgbClr val="000000"/>
              </a:solidFill>
              <a:latin typeface="Arial"/>
              <a:cs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pPr>
              <a:defRPr/>
            </a:pPr>
            <a:endParaRPr lang="en-US" sz="1300" dirty="0">
              <a:solidFill>
                <a:srgbClr val="000000"/>
              </a:solidFill>
              <a:latin typeface="Arial"/>
              <a:cs typeface="Arial"/>
            </a:endParaRPr>
          </a:p>
        </p:txBody>
      </p:sp>
      <p:sp>
        <p:nvSpPr>
          <p:cNvPr id="3" name="Footer Placeholder 2"/>
          <p:cNvSpPr>
            <a:spLocks noGrp="1"/>
          </p:cNvSpPr>
          <p:nvPr>
            <p:ph type="ftr" sz="quarter" idx="11"/>
          </p:nvPr>
        </p:nvSpPr>
        <p:spPr/>
        <p:txBody>
          <a:bodyPr/>
          <a:lstStyle/>
          <a:p>
            <a:pPr>
              <a:defRPr/>
            </a:pPr>
            <a:endParaRPr lang="en-US" sz="1300" dirty="0">
              <a:solidFill>
                <a:srgbClr val="000000"/>
              </a:solidFill>
              <a:latin typeface="Arial"/>
              <a:cs typeface="Arial"/>
            </a:endParaRPr>
          </a:p>
        </p:txBody>
      </p:sp>
      <p:sp>
        <p:nvSpPr>
          <p:cNvPr id="4" name="Slide Number Placeholder 3"/>
          <p:cNvSpPr>
            <a:spLocks noGrp="1"/>
          </p:cNvSpPr>
          <p:nvPr>
            <p:ph type="sldNum" sz="quarter" idx="12"/>
          </p:nvPr>
        </p:nvSpPr>
        <p:spPr/>
        <p:txBody>
          <a:bodyPr/>
          <a:lstStyle/>
          <a:p>
            <a:pPr>
              <a:defRPr/>
            </a:pPr>
            <a:fld id="{622C5E51-3621-41D2-8FA4-9142A115DC6B}" type="slidenum">
              <a:rPr lang="en-US" sz="1300" smtClean="0">
                <a:solidFill>
                  <a:srgbClr val="000000"/>
                </a:solidFill>
                <a:latin typeface="Arial"/>
                <a:cs typeface="Arial"/>
              </a:rPr>
              <a:pPr>
                <a:defRPr/>
              </a:pPr>
              <a:t>‹#›</a:t>
            </a:fld>
            <a:endParaRPr lang="en-US" sz="1300" dirty="0">
              <a:solidFill>
                <a:srgbClr val="000000"/>
              </a:solidFill>
              <a:latin typeface="Arial"/>
              <a:cs typeface="Aria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sz="1300" dirty="0">
              <a:solidFill>
                <a:srgbClr val="000000"/>
              </a:solidFill>
              <a:latin typeface="Arial"/>
              <a:cs typeface="Arial"/>
            </a:endParaRPr>
          </a:p>
        </p:txBody>
      </p:sp>
      <p:sp>
        <p:nvSpPr>
          <p:cNvPr id="6" name="Footer Placeholder 5"/>
          <p:cNvSpPr>
            <a:spLocks noGrp="1"/>
          </p:cNvSpPr>
          <p:nvPr>
            <p:ph type="ftr" sz="quarter" idx="11"/>
          </p:nvPr>
        </p:nvSpPr>
        <p:spPr/>
        <p:txBody>
          <a:bodyPr/>
          <a:lstStyle/>
          <a:p>
            <a:pPr>
              <a:defRPr/>
            </a:pPr>
            <a:endParaRPr lang="en-US" sz="1300" dirty="0">
              <a:solidFill>
                <a:srgbClr val="000000"/>
              </a:solidFill>
              <a:latin typeface="Arial"/>
              <a:cs typeface="Arial"/>
            </a:endParaRPr>
          </a:p>
        </p:txBody>
      </p:sp>
      <p:sp>
        <p:nvSpPr>
          <p:cNvPr id="7" name="Slide Number Placeholder 6"/>
          <p:cNvSpPr>
            <a:spLocks noGrp="1"/>
          </p:cNvSpPr>
          <p:nvPr>
            <p:ph type="sldNum" sz="quarter" idx="12"/>
          </p:nvPr>
        </p:nvSpPr>
        <p:spPr/>
        <p:txBody>
          <a:bodyPr/>
          <a:lstStyle/>
          <a:p>
            <a:pPr>
              <a:defRPr/>
            </a:pPr>
            <a:fld id="{0C7C6C89-E123-4B6A-8981-78F08F060C30}" type="slidenum">
              <a:rPr lang="en-US" sz="1300" smtClean="0">
                <a:solidFill>
                  <a:srgbClr val="000000"/>
                </a:solidFill>
                <a:latin typeface="Arial"/>
                <a:cs typeface="Arial"/>
              </a:rPr>
              <a:pPr>
                <a:defRPr/>
              </a:pPr>
              <a:t>‹#›</a:t>
            </a:fld>
            <a:endParaRPr lang="en-US" sz="1300" dirty="0">
              <a:solidFill>
                <a:srgbClr val="000000"/>
              </a:solidFill>
              <a:latin typeface="Arial"/>
              <a:cs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sz="1300" dirty="0">
              <a:solidFill>
                <a:srgbClr val="000000"/>
              </a:solidFill>
              <a:latin typeface="Arial"/>
              <a:cs typeface="Arial"/>
            </a:endParaRPr>
          </a:p>
        </p:txBody>
      </p:sp>
      <p:sp>
        <p:nvSpPr>
          <p:cNvPr id="6" name="Footer Placeholder 5"/>
          <p:cNvSpPr>
            <a:spLocks noGrp="1"/>
          </p:cNvSpPr>
          <p:nvPr>
            <p:ph type="ftr" sz="quarter" idx="11"/>
          </p:nvPr>
        </p:nvSpPr>
        <p:spPr/>
        <p:txBody>
          <a:bodyPr/>
          <a:lstStyle/>
          <a:p>
            <a:pPr>
              <a:defRPr/>
            </a:pPr>
            <a:endParaRPr lang="en-US" sz="1300" dirty="0">
              <a:solidFill>
                <a:srgbClr val="000000"/>
              </a:solidFill>
              <a:latin typeface="Arial"/>
              <a:cs typeface="Arial"/>
            </a:endParaRPr>
          </a:p>
        </p:txBody>
      </p:sp>
      <p:sp>
        <p:nvSpPr>
          <p:cNvPr id="7" name="Slide Number Placeholder 6"/>
          <p:cNvSpPr>
            <a:spLocks noGrp="1"/>
          </p:cNvSpPr>
          <p:nvPr>
            <p:ph type="sldNum" sz="quarter" idx="12"/>
          </p:nvPr>
        </p:nvSpPr>
        <p:spPr/>
        <p:txBody>
          <a:bodyPr/>
          <a:lstStyle/>
          <a:p>
            <a:pPr>
              <a:defRPr/>
            </a:pPr>
            <a:fld id="{7F711C41-692C-471E-A679-48AFD213E7DE}" type="slidenum">
              <a:rPr lang="en-US" sz="1300" smtClean="0">
                <a:solidFill>
                  <a:srgbClr val="000000"/>
                </a:solidFill>
                <a:latin typeface="Arial"/>
                <a:cs typeface="Arial"/>
              </a:rPr>
              <a:pPr>
                <a:defRPr/>
              </a:pPr>
              <a:t>‹#›</a:t>
            </a:fld>
            <a:endParaRPr lang="en-US" sz="1300" dirty="0">
              <a:solidFill>
                <a:srgbClr val="000000"/>
              </a:solidFill>
              <a:latin typeface="Arial"/>
              <a:cs typeface="Aria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pPr algn="l"/>
            <a:fld id="{4C8A7A92-D244-4C94-97DC-00C50A8E32A7}" type="datetime2">
              <a:rPr lang="en-US" smtClean="0"/>
              <a:pPr algn="l"/>
              <a:t>Thursday, September 23, 2010</a:t>
            </a:fld>
            <a:endParaRPr lang="en-US" dirty="0">
              <a:solidFill>
                <a:schemeClr val="accent1">
                  <a:shade val="75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pPr algn="r"/>
            <a:endParaRPr lang="en-US" dirty="0">
              <a:solidFill>
                <a:schemeClr val="accent1">
                  <a:shade val="75000"/>
                </a:scheme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CF7A2BDD-D331-44F0-96AA-4FB4ED497064}" type="slidenum">
              <a:rPr lang="en-US" smtClean="0">
                <a:solidFill>
                  <a:schemeClr val="accent1">
                    <a:shade val="75000"/>
                  </a:schemeClr>
                </a:solidFill>
              </a:rPr>
              <a:pPr/>
              <a:t>‹#›</a:t>
            </a:fld>
            <a:endParaRPr lang="en-US" dirty="0">
              <a:solidFill>
                <a:schemeClr val="accent1">
                  <a:shade val="75000"/>
                </a:scheme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696" r:id="rId13"/>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4.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hyperlink" Target="https://prometheus.atlas-sys.com/display/ILLiadAddons/Addons+Directory"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gist.idsproject.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hyperlink" Target="http://www.acqweb.org/acqnet.html" TargetMode="External"/><Relationship Id="rId3" Type="http://schemas.openxmlformats.org/officeDocument/2006/relationships/image" Target="../media/image63.wmf"/><Relationship Id="rId7" Type="http://schemas.openxmlformats.org/officeDocument/2006/relationships/hyperlink" Target="http://www.katina.info/conference/" TargetMode="External"/><Relationship Id="rId12" Type="http://schemas.openxmlformats.org/officeDocument/2006/relationships/hyperlink" Target="http://www.libraryjournal.co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www.ala.org/ala/alcts/aboutalcts/default.cfm" TargetMode="External"/><Relationship Id="rId11" Type="http://schemas.openxmlformats.org/officeDocument/2006/relationships/hyperlink" Target="http://www.infotoday.com/cilmag/" TargetMode="External"/><Relationship Id="rId5" Type="http://schemas.openxmlformats.org/officeDocument/2006/relationships/hyperlink" Target="http://www.nlbconference.com/ilds/articlelist.asp" TargetMode="External"/><Relationship Id="rId10" Type="http://schemas.openxmlformats.org/officeDocument/2006/relationships/hyperlink" Target="http://www.lita.org/ala/lita/litahome.cfm" TargetMode="External"/><Relationship Id="rId4" Type="http://schemas.openxmlformats.org/officeDocument/2006/relationships/hyperlink" Target="http://www.ala.org/ala/rusa/rusaourassoc/rusasections/stars/rusastars.cfm" TargetMode="External"/><Relationship Id="rId9" Type="http://schemas.openxmlformats.org/officeDocument/2006/relationships/hyperlink" Target="http://www.against-the-grain.com/d/"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66.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69.png"/><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hyperlink" Target="mailto:sullivm@geneseo.edu" TargetMode="External"/><Relationship Id="rId2" Type="http://schemas.openxmlformats.org/officeDocument/2006/relationships/hyperlink" Target="mailto:cyril@geneseo.edu" TargetMode="External"/><Relationship Id="rId1" Type="http://schemas.openxmlformats.org/officeDocument/2006/relationships/slideLayout" Target="../slideLayouts/slideLayout1.xml"/><Relationship Id="rId5" Type="http://schemas.openxmlformats.org/officeDocument/2006/relationships/hyperlink" Target="mailto:bowersox@geneseo.edu" TargetMode="External"/><Relationship Id="rId4" Type="http://schemas.openxmlformats.org/officeDocument/2006/relationships/hyperlink" Target="mailto:pitcher@geneseo.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Title 1"/>
          <p:cNvSpPr>
            <a:spLocks noGrp="1"/>
          </p:cNvSpPr>
          <p:nvPr>
            <p:ph type="ctrTitle"/>
          </p:nvPr>
        </p:nvSpPr>
        <p:spPr>
          <a:xfrm>
            <a:off x="152400" y="685800"/>
            <a:ext cx="8839200" cy="1828801"/>
          </a:xfrm>
        </p:spPr>
        <p:txBody>
          <a:bodyPr>
            <a:normAutofit fontScale="90000"/>
          </a:bodyPr>
          <a:lstStyle/>
          <a:p>
            <a:r>
              <a:rPr lang="en-US" b="1" dirty="0" smtClean="0">
                <a:effectLst/>
              </a:rPr>
              <a:t>Getting It System Toolkit:  </a:t>
            </a:r>
            <a:br>
              <a:rPr lang="en-US" b="1" dirty="0" smtClean="0">
                <a:effectLst/>
              </a:rPr>
            </a:br>
            <a:r>
              <a:rPr lang="en-US" sz="3200" b="1" dirty="0" smtClean="0">
                <a:effectLst/>
              </a:rPr>
              <a:t>GIST for Web – </a:t>
            </a:r>
            <a:br>
              <a:rPr lang="en-US" sz="3200" b="1" dirty="0" smtClean="0">
                <a:effectLst/>
              </a:rPr>
            </a:br>
            <a:r>
              <a:rPr lang="en-US" sz="3200" b="1" dirty="0">
                <a:effectLst/>
              </a:rPr>
              <a:t>	</a:t>
            </a:r>
            <a:r>
              <a:rPr lang="en-US" sz="4000" b="1" dirty="0" smtClean="0">
                <a:effectLst/>
              </a:rPr>
              <a:t>discovery &amp; delivery changed</a:t>
            </a:r>
            <a:endParaRPr sz="4000" dirty="0" smtClean="0">
              <a:solidFill>
                <a:schemeClr val="tx1"/>
              </a:solidFill>
              <a:effectLst/>
            </a:endParaRPr>
          </a:p>
        </p:txBody>
      </p:sp>
      <p:sp>
        <p:nvSpPr>
          <p:cNvPr id="6146" name="Subtitle 2"/>
          <p:cNvSpPr>
            <a:spLocks noGrp="1"/>
          </p:cNvSpPr>
          <p:nvPr>
            <p:ph type="subTitle" idx="1"/>
          </p:nvPr>
        </p:nvSpPr>
        <p:spPr>
          <a:xfrm>
            <a:off x="228600" y="2895600"/>
            <a:ext cx="8686800" cy="1725613"/>
          </a:xfrm>
        </p:spPr>
        <p:txBody>
          <a:bodyPr>
            <a:normAutofit/>
          </a:bodyPr>
          <a:lstStyle/>
          <a:p>
            <a:pPr algn="r" eaLnBrk="1" hangingPunct="1"/>
            <a:endParaRPr lang="en-US" sz="1600" b="1" dirty="0" smtClean="0"/>
          </a:p>
          <a:p>
            <a:pPr algn="r" eaLnBrk="1" hangingPunct="1"/>
            <a:endParaRPr lang="en-US" sz="1600" dirty="0" smtClean="0"/>
          </a:p>
          <a:p>
            <a:pPr algn="r" eaLnBrk="1" hangingPunct="1"/>
            <a:r>
              <a:rPr lang="en-US" sz="1600" dirty="0" smtClean="0"/>
              <a:t>Tim Bowersox, Cyril Oberlander, Kate Pitcher, Mark Sullivan</a:t>
            </a:r>
          </a:p>
          <a:p>
            <a:pPr algn="r" eaLnBrk="1" hangingPunct="1"/>
            <a:r>
              <a:rPr lang="en-US" sz="1600" b="1" dirty="0" smtClean="0"/>
              <a:t>State University of New York, Geneseo College</a:t>
            </a:r>
          </a:p>
        </p:txBody>
      </p:sp>
      <p:sp>
        <p:nvSpPr>
          <p:cNvPr id="6148" name="TextBox 3"/>
          <p:cNvSpPr txBox="1">
            <a:spLocks noChangeArrowheads="1"/>
          </p:cNvSpPr>
          <p:nvPr/>
        </p:nvSpPr>
        <p:spPr bwMode="auto">
          <a:xfrm>
            <a:off x="4572000" y="6019800"/>
            <a:ext cx="4343400" cy="523220"/>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400" dirty="0" smtClean="0">
                <a:solidFill>
                  <a:prstClr val="black"/>
                </a:solidFill>
                <a:latin typeface="Perpetua" pitchFamily="18" charset="0"/>
              </a:rPr>
              <a:t>IDS Project Conference </a:t>
            </a:r>
          </a:p>
          <a:p>
            <a:pPr algn="r" fontAlgn="base">
              <a:spcBef>
                <a:spcPct val="0"/>
              </a:spcBef>
              <a:spcAft>
                <a:spcPct val="0"/>
              </a:spcAft>
            </a:pPr>
            <a:r>
              <a:rPr lang="en-US" sz="1400" dirty="0" smtClean="0">
                <a:solidFill>
                  <a:prstClr val="black"/>
                </a:solidFill>
                <a:latin typeface="Perpetua" pitchFamily="18" charset="0"/>
              </a:rPr>
              <a:t>August 3</a:t>
            </a:r>
            <a:r>
              <a:rPr lang="en-US" sz="1400" baseline="30000" dirty="0" smtClean="0">
                <a:solidFill>
                  <a:prstClr val="black"/>
                </a:solidFill>
                <a:latin typeface="Perpetua" pitchFamily="18" charset="0"/>
              </a:rPr>
              <a:t>rd</a:t>
            </a:r>
            <a:r>
              <a:rPr lang="en-US" sz="1400" dirty="0" smtClean="0">
                <a:solidFill>
                  <a:prstClr val="black"/>
                </a:solidFill>
                <a:latin typeface="Perpetua" pitchFamily="18" charset="0"/>
              </a:rPr>
              <a:t> and 4th, 2010</a:t>
            </a:r>
          </a:p>
        </p:txBody>
      </p:sp>
    </p:spTree>
    <p:extLst>
      <p:ext uri="{BB962C8B-B14F-4D97-AF65-F5344CB8AC3E}">
        <p14:creationId xmlns:mc="http://schemas.openxmlformats.org/markup-compatibility/2006" xmlns:mv="urn:schemas-microsoft-com:mac:vml" xmlns:p14="http://schemas.microsoft.com/office/powerpoint/2010/main" xmlns="" val="4191992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cstate="screen"/>
          <a:srcRect/>
          <a:stretch>
            <a:fillRect/>
          </a:stretch>
        </p:blipFill>
        <p:spPr bwMode="auto">
          <a:xfrm>
            <a:off x="228600" y="1447800"/>
            <a:ext cx="3729038" cy="3886200"/>
          </a:xfrm>
          <a:prstGeom prst="rect">
            <a:avLst/>
          </a:prstGeom>
          <a:noFill/>
          <a:ln w="9525">
            <a:noFill/>
            <a:miter lim="800000"/>
            <a:headEnd/>
            <a:tailEnd/>
          </a:ln>
        </p:spPr>
      </p:pic>
      <p:pic>
        <p:nvPicPr>
          <p:cNvPr id="14339" name="Picture 2"/>
          <p:cNvPicPr>
            <a:picLocks noChangeAspect="1" noChangeArrowheads="1"/>
          </p:cNvPicPr>
          <p:nvPr/>
        </p:nvPicPr>
        <p:blipFill>
          <a:blip r:embed="rId4" cstate="screen"/>
          <a:srcRect/>
          <a:stretch>
            <a:fillRect/>
          </a:stretch>
        </p:blipFill>
        <p:spPr bwMode="auto">
          <a:xfrm>
            <a:off x="4800600" y="685800"/>
            <a:ext cx="3619500" cy="2924175"/>
          </a:xfrm>
          <a:prstGeom prst="rect">
            <a:avLst/>
          </a:prstGeom>
          <a:noFill/>
          <a:ln w="9525">
            <a:noFill/>
            <a:miter lim="800000"/>
            <a:headEnd/>
            <a:tailEnd/>
          </a:ln>
        </p:spPr>
      </p:pic>
      <p:pic>
        <p:nvPicPr>
          <p:cNvPr id="2051" name="Picture 3"/>
          <p:cNvPicPr>
            <a:picLocks noChangeAspect="1" noChangeArrowheads="1"/>
          </p:cNvPicPr>
          <p:nvPr/>
        </p:nvPicPr>
        <p:blipFill>
          <a:blip r:embed="rId5" cstate="screen"/>
          <a:srcRect/>
          <a:stretch>
            <a:fillRect/>
          </a:stretch>
        </p:blipFill>
        <p:spPr bwMode="auto">
          <a:xfrm>
            <a:off x="5181600" y="2200275"/>
            <a:ext cx="3571875" cy="2905125"/>
          </a:xfrm>
          <a:prstGeom prst="rect">
            <a:avLst/>
          </a:prstGeom>
          <a:noFill/>
          <a:ln w="9525">
            <a:noFill/>
            <a:miter lim="800000"/>
            <a:headEnd/>
            <a:tailEnd/>
          </a:ln>
        </p:spPr>
      </p:pic>
      <p:pic>
        <p:nvPicPr>
          <p:cNvPr id="2052" name="Picture 4"/>
          <p:cNvPicPr>
            <a:picLocks noChangeAspect="1" noChangeArrowheads="1"/>
          </p:cNvPicPr>
          <p:nvPr/>
        </p:nvPicPr>
        <p:blipFill>
          <a:blip r:embed="rId6" cstate="screen"/>
          <a:srcRect/>
          <a:stretch>
            <a:fillRect/>
          </a:stretch>
        </p:blipFill>
        <p:spPr bwMode="auto">
          <a:xfrm>
            <a:off x="5591175" y="3933825"/>
            <a:ext cx="3552825" cy="2924175"/>
          </a:xfrm>
          <a:prstGeom prst="rect">
            <a:avLst/>
          </a:prstGeom>
          <a:noFill/>
          <a:ln w="9525">
            <a:noFill/>
            <a:miter lim="800000"/>
            <a:headEnd/>
            <a:tailEnd/>
          </a:ln>
        </p:spPr>
      </p:pic>
      <p:sp>
        <p:nvSpPr>
          <p:cNvPr id="7" name="Isosceles Triangle 6"/>
          <p:cNvSpPr/>
          <p:nvPr/>
        </p:nvSpPr>
        <p:spPr>
          <a:xfrm rot="16200000">
            <a:off x="2095500" y="2552700"/>
            <a:ext cx="4343400" cy="609600"/>
          </a:xfrm>
          <a:prstGeom prst="triangle">
            <a:avLst/>
          </a:prstGeom>
          <a:solidFill>
            <a:srgbClr val="B9E58D"/>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95400"/>
            <a:ext cx="2438400" cy="4419600"/>
          </a:xfrm>
          <a:prstGeom prst="rect">
            <a:avLst/>
          </a:prstGeom>
          <a:solidFill>
            <a:schemeClr val="lt1">
              <a:alpha val="61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9" name="Rectangle 8"/>
          <p:cNvSpPr/>
          <p:nvPr/>
        </p:nvSpPr>
        <p:spPr>
          <a:xfrm>
            <a:off x="2438400" y="3657600"/>
            <a:ext cx="1600200" cy="1676400"/>
          </a:xfrm>
          <a:prstGeom prst="rect">
            <a:avLst/>
          </a:prstGeom>
          <a:solidFill>
            <a:schemeClr val="lt1">
              <a:alpha val="61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10" name="TextBox 9"/>
          <p:cNvSpPr txBox="1"/>
          <p:nvPr/>
        </p:nvSpPr>
        <p:spPr>
          <a:xfrm>
            <a:off x="152400" y="152400"/>
            <a:ext cx="8915400" cy="461665"/>
          </a:xfrm>
          <a:prstGeom prst="rect">
            <a:avLst/>
          </a:prstGeom>
          <a:noFill/>
        </p:spPr>
        <p:txBody>
          <a:bodyPr wrap="square" rtlCol="0">
            <a:spAutoFit/>
          </a:bodyPr>
          <a:lstStyle/>
          <a:p>
            <a:pPr fontAlgn="base">
              <a:spcBef>
                <a:spcPct val="0"/>
              </a:spcBef>
              <a:spcAft>
                <a:spcPct val="0"/>
              </a:spcAft>
            </a:pPr>
            <a:r>
              <a:rPr lang="en-US" sz="2400" dirty="0" smtClean="0">
                <a:solidFill>
                  <a:prstClr val="black"/>
                </a:solidFill>
                <a:latin typeface="Arial" charset="0"/>
              </a:rPr>
              <a:t>Bringing users into the conversation with customizable feedback</a:t>
            </a:r>
            <a:endParaRPr lang="en-US" sz="2400" dirty="0">
              <a:solidFill>
                <a:prstClr val="black"/>
              </a:solidFill>
              <a:latin typeface="Arial" charset="0"/>
            </a:endParaRPr>
          </a:p>
        </p:txBody>
      </p:sp>
      <p:sp>
        <p:nvSpPr>
          <p:cNvPr id="11" name="Line Callout 1 10"/>
          <p:cNvSpPr/>
          <p:nvPr/>
        </p:nvSpPr>
        <p:spPr>
          <a:xfrm>
            <a:off x="1143000" y="762000"/>
            <a:ext cx="2438400" cy="685800"/>
          </a:xfrm>
          <a:prstGeom prst="borderCallout1">
            <a:avLst>
              <a:gd name="adj1" fmla="val 5075"/>
              <a:gd name="adj2" fmla="val 101768"/>
              <a:gd name="adj3" fmla="val 107372"/>
              <a:gd name="adj4" fmla="val 149546"/>
            </a:avLst>
          </a:prstGeom>
          <a:ln w="19050">
            <a:tailEnd type="stealth" w="lg" len="lg"/>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i="1" dirty="0" smtClean="0">
                <a:solidFill>
                  <a:prstClr val="black"/>
                </a:solidFill>
              </a:rPr>
              <a:t>For Geneseo, Purchase = Acquisitions in Doc Del</a:t>
            </a:r>
            <a:endParaRPr lang="en-US" i="1"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 val="186476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500" fill="hold"/>
                                        <p:tgtEl>
                                          <p:spTgt spid="2052"/>
                                        </p:tgtEl>
                                        <p:attrNameLst>
                                          <p:attrName>ppt_x</p:attrName>
                                        </p:attrNameLst>
                                      </p:cBhvr>
                                      <p:tavLst>
                                        <p:tav tm="0">
                                          <p:val>
                                            <p:strVal val="#ppt_x"/>
                                          </p:val>
                                        </p:tav>
                                        <p:tav tm="100000">
                                          <p:val>
                                            <p:strVal val="#ppt_x"/>
                                          </p:val>
                                        </p:tav>
                                      </p:tavLst>
                                    </p:anim>
                                    <p:anim calcmode="lin" valueType="num">
                                      <p:cBhvr additive="base">
                                        <p:cTn id="13"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sz="3600" dirty="0" smtClean="0"/>
              <a:t>GIST 1.13 </a:t>
            </a:r>
            <a:r>
              <a:rPr lang="en-US" sz="2800" dirty="0" smtClean="0"/>
              <a:t>Update includes </a:t>
            </a:r>
            <a:r>
              <a:rPr lang="en-US" sz="2800" dirty="0" err="1" smtClean="0"/>
              <a:t>Hathi</a:t>
            </a:r>
            <a:r>
              <a:rPr lang="en-US" sz="2800" dirty="0" smtClean="0"/>
              <a:t> Trust &amp; Tinyurl.com</a:t>
            </a:r>
            <a:br>
              <a:rPr lang="en-US" sz="2800" dirty="0" smtClean="0"/>
            </a:br>
            <a:r>
              <a:rPr lang="en-US" sz="900" dirty="0" smtClean="0"/>
              <a:t> </a:t>
            </a:r>
            <a:r>
              <a:rPr lang="en-US" sz="3600" dirty="0" smtClean="0"/>
              <a:t/>
            </a:r>
            <a:br>
              <a:rPr lang="en-US" sz="3600" dirty="0" smtClean="0"/>
            </a:br>
            <a:r>
              <a:rPr lang="en-US" sz="2000" dirty="0" smtClean="0">
                <a:solidFill>
                  <a:schemeClr val="tx1"/>
                </a:solidFill>
              </a:rPr>
              <a:t>Geneseo data from Feb. 9 – March 8, 2010</a:t>
            </a:r>
            <a:endParaRPr lang="en-US" sz="2000" dirty="0">
              <a:solidFill>
                <a:schemeClr val="tx1"/>
              </a:solidFill>
            </a:endParaRPr>
          </a:p>
        </p:txBody>
      </p:sp>
      <p:pic>
        <p:nvPicPr>
          <p:cNvPr id="1026" name="Picture 2"/>
          <p:cNvPicPr>
            <a:picLocks noChangeAspect="1" noChangeArrowheads="1"/>
          </p:cNvPicPr>
          <p:nvPr/>
        </p:nvPicPr>
        <p:blipFill>
          <a:blip r:embed="rId3" cstate="screen"/>
          <a:srcRect/>
          <a:stretch>
            <a:fillRect/>
          </a:stretch>
        </p:blipFill>
        <p:spPr bwMode="auto">
          <a:xfrm>
            <a:off x="110490" y="1752600"/>
            <a:ext cx="8881110" cy="3733800"/>
          </a:xfrm>
          <a:prstGeom prst="rect">
            <a:avLst/>
          </a:prstGeom>
          <a:ln>
            <a:noFill/>
          </a:ln>
          <a:effectLst>
            <a:outerShdw blurRad="292100" dist="139700" dir="2700000" algn="tl" rotWithShape="0">
              <a:srgbClr val="333333">
                <a:alpha val="65000"/>
              </a:srgbClr>
            </a:outerShdw>
          </a:effectLst>
        </p:spPr>
      </p:pic>
      <p:sp>
        <p:nvSpPr>
          <p:cNvPr id="3" name="Rounded Rectangle 2"/>
          <p:cNvSpPr/>
          <p:nvPr/>
        </p:nvSpPr>
        <p:spPr>
          <a:xfrm>
            <a:off x="1219200" y="5791200"/>
            <a:ext cx="7772400" cy="838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Request (delivery) interface </a:t>
            </a:r>
          </a:p>
          <a:p>
            <a:pPr algn="ctr"/>
            <a:r>
              <a:rPr lang="en-US" sz="2400" dirty="0" smtClean="0"/>
              <a:t>is now part of the discovery process</a:t>
            </a:r>
            <a:r>
              <a:rPr lang="en-US" dirty="0" smtClean="0"/>
              <a:t> </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3438186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563562"/>
          </a:xfrm>
        </p:spPr>
        <p:txBody>
          <a:bodyPr>
            <a:normAutofit fontScale="90000"/>
          </a:bodyPr>
          <a:lstStyle/>
          <a:p>
            <a:r>
              <a:rPr lang="en-US" dirty="0" smtClean="0"/>
              <a:t>Adapt GIST to your setting</a:t>
            </a:r>
            <a:endParaRPr lang="en-US" dirty="0"/>
          </a:p>
        </p:txBody>
      </p:sp>
      <p:pic>
        <p:nvPicPr>
          <p:cNvPr id="3" name="Picture 3"/>
          <p:cNvPicPr>
            <a:picLocks noChangeAspect="1" noChangeArrowheads="1"/>
          </p:cNvPicPr>
          <p:nvPr/>
        </p:nvPicPr>
        <p:blipFill>
          <a:blip r:embed="rId3" cstate="screen"/>
          <a:srcRect/>
          <a:stretch>
            <a:fillRect/>
          </a:stretch>
        </p:blipFill>
        <p:spPr bwMode="auto">
          <a:xfrm>
            <a:off x="457200" y="1854875"/>
            <a:ext cx="1859297" cy="1364737"/>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457200" y="1397676"/>
            <a:ext cx="1905000" cy="369312"/>
          </a:xfrm>
          <a:prstGeom prst="rect">
            <a:avLst/>
          </a:prstGeom>
          <a:noFill/>
        </p:spPr>
        <p:txBody>
          <a:bodyPr wrap="square" lIns="91421" tIns="45710" rIns="91421" bIns="45710" rtlCol="0">
            <a:spAutoFit/>
          </a:bodyPr>
          <a:lstStyle/>
          <a:p>
            <a:pPr defTabSz="914214" fontAlgn="base">
              <a:spcBef>
                <a:spcPct val="0"/>
              </a:spcBef>
              <a:spcAft>
                <a:spcPct val="0"/>
              </a:spcAft>
            </a:pPr>
            <a:r>
              <a:rPr lang="en-US" b="1" dirty="0">
                <a:solidFill>
                  <a:prstClr val="black"/>
                </a:solidFill>
                <a:latin typeface="Calibri"/>
              </a:rPr>
              <a:t>Library A</a:t>
            </a:r>
          </a:p>
        </p:txBody>
      </p:sp>
      <p:sp>
        <p:nvSpPr>
          <p:cNvPr id="5" name="TextBox 4"/>
          <p:cNvSpPr txBox="1"/>
          <p:nvPr/>
        </p:nvSpPr>
        <p:spPr>
          <a:xfrm>
            <a:off x="457200" y="3302677"/>
            <a:ext cx="1905000" cy="1200308"/>
          </a:xfrm>
          <a:prstGeom prst="rect">
            <a:avLst/>
          </a:prstGeom>
          <a:noFill/>
        </p:spPr>
        <p:txBody>
          <a:bodyPr wrap="square" lIns="91421" tIns="45710" rIns="91421" bIns="45710" rtlCol="0">
            <a:spAutoFit/>
          </a:bodyPr>
          <a:lstStyle/>
          <a:p>
            <a:pPr defTabSz="914214" fontAlgn="base">
              <a:spcBef>
                <a:spcPct val="0"/>
              </a:spcBef>
              <a:spcAft>
                <a:spcPct val="0"/>
              </a:spcAft>
            </a:pPr>
            <a:r>
              <a:rPr lang="en-US" dirty="0">
                <a:solidFill>
                  <a:prstClr val="black"/>
                </a:solidFill>
                <a:latin typeface="Calibri"/>
              </a:rPr>
              <a:t>GIST tools used to enhance ILL Purchase on Demand only</a:t>
            </a:r>
            <a:r>
              <a:rPr lang="en-US" dirty="0" smtClean="0">
                <a:solidFill>
                  <a:prstClr val="black"/>
                </a:solidFill>
                <a:latin typeface="Calibri"/>
              </a:rPr>
              <a:t>.</a:t>
            </a:r>
          </a:p>
        </p:txBody>
      </p:sp>
      <p:sp>
        <p:nvSpPr>
          <p:cNvPr id="7" name="TextBox 6"/>
          <p:cNvSpPr txBox="1"/>
          <p:nvPr/>
        </p:nvSpPr>
        <p:spPr>
          <a:xfrm>
            <a:off x="2590800" y="1397676"/>
            <a:ext cx="1905000" cy="369312"/>
          </a:xfrm>
          <a:prstGeom prst="rect">
            <a:avLst/>
          </a:prstGeom>
          <a:noFill/>
        </p:spPr>
        <p:txBody>
          <a:bodyPr wrap="square" lIns="91421" tIns="45710" rIns="91421" bIns="45710" rtlCol="0">
            <a:spAutoFit/>
          </a:bodyPr>
          <a:lstStyle/>
          <a:p>
            <a:pPr defTabSz="914214" fontAlgn="base">
              <a:spcBef>
                <a:spcPct val="0"/>
              </a:spcBef>
              <a:spcAft>
                <a:spcPct val="0"/>
              </a:spcAft>
            </a:pPr>
            <a:r>
              <a:rPr lang="en-US" b="1" dirty="0">
                <a:solidFill>
                  <a:prstClr val="black"/>
                </a:solidFill>
                <a:latin typeface="Calibri"/>
              </a:rPr>
              <a:t>Library B</a:t>
            </a:r>
          </a:p>
        </p:txBody>
      </p:sp>
      <p:sp>
        <p:nvSpPr>
          <p:cNvPr id="8" name="TextBox 7"/>
          <p:cNvSpPr txBox="1"/>
          <p:nvPr/>
        </p:nvSpPr>
        <p:spPr>
          <a:xfrm>
            <a:off x="2590800" y="3302677"/>
            <a:ext cx="1905000" cy="2585303"/>
          </a:xfrm>
          <a:prstGeom prst="rect">
            <a:avLst/>
          </a:prstGeom>
          <a:noFill/>
        </p:spPr>
        <p:txBody>
          <a:bodyPr wrap="square" lIns="91421" tIns="45710" rIns="91421" bIns="45710" rtlCol="0">
            <a:spAutoFit/>
          </a:bodyPr>
          <a:lstStyle/>
          <a:p>
            <a:pPr defTabSz="914214" fontAlgn="base">
              <a:spcBef>
                <a:spcPct val="0"/>
              </a:spcBef>
              <a:spcAft>
                <a:spcPct val="0"/>
              </a:spcAft>
            </a:pPr>
            <a:r>
              <a:rPr lang="en-US" dirty="0">
                <a:solidFill>
                  <a:prstClr val="black"/>
                </a:solidFill>
                <a:latin typeface="Calibri"/>
              </a:rPr>
              <a:t>GIST used by </a:t>
            </a:r>
            <a:r>
              <a:rPr lang="en-US" dirty="0" smtClean="0">
                <a:solidFill>
                  <a:prstClr val="black"/>
                </a:solidFill>
                <a:latin typeface="Calibri"/>
              </a:rPr>
              <a:t>Librarians using status specific ILLiad web pages.</a:t>
            </a:r>
            <a:endParaRPr lang="en-US" dirty="0">
              <a:solidFill>
                <a:prstClr val="black"/>
              </a:solidFill>
              <a:latin typeface="Calibri"/>
            </a:endParaRPr>
          </a:p>
          <a:p>
            <a:pPr defTabSz="914214" fontAlgn="base">
              <a:spcBef>
                <a:spcPct val="0"/>
              </a:spcBef>
              <a:spcAft>
                <a:spcPct val="0"/>
              </a:spcAft>
            </a:pPr>
            <a:endParaRPr lang="en-US" dirty="0">
              <a:solidFill>
                <a:prstClr val="black"/>
              </a:solidFill>
              <a:latin typeface="Calibri"/>
            </a:endParaRPr>
          </a:p>
          <a:p>
            <a:pPr defTabSz="914214" fontAlgn="base">
              <a:spcBef>
                <a:spcPct val="0"/>
              </a:spcBef>
              <a:spcAft>
                <a:spcPct val="0"/>
              </a:spcAft>
            </a:pPr>
            <a:r>
              <a:rPr lang="en-US" dirty="0">
                <a:solidFill>
                  <a:prstClr val="black"/>
                </a:solidFill>
                <a:latin typeface="Calibri"/>
              </a:rPr>
              <a:t>GIST also used only by Librarians to help their selection.</a:t>
            </a:r>
          </a:p>
        </p:txBody>
      </p:sp>
      <p:sp>
        <p:nvSpPr>
          <p:cNvPr id="10" name="TextBox 9"/>
          <p:cNvSpPr txBox="1"/>
          <p:nvPr/>
        </p:nvSpPr>
        <p:spPr>
          <a:xfrm>
            <a:off x="4724400" y="1397676"/>
            <a:ext cx="1905000" cy="369312"/>
          </a:xfrm>
          <a:prstGeom prst="rect">
            <a:avLst/>
          </a:prstGeom>
          <a:noFill/>
        </p:spPr>
        <p:txBody>
          <a:bodyPr wrap="square" lIns="91421" tIns="45710" rIns="91421" bIns="45710" rtlCol="0">
            <a:spAutoFit/>
          </a:bodyPr>
          <a:lstStyle/>
          <a:p>
            <a:pPr defTabSz="914214" fontAlgn="base">
              <a:spcBef>
                <a:spcPct val="0"/>
              </a:spcBef>
              <a:spcAft>
                <a:spcPct val="0"/>
              </a:spcAft>
            </a:pPr>
            <a:r>
              <a:rPr lang="en-US" b="1" dirty="0">
                <a:solidFill>
                  <a:prstClr val="black"/>
                </a:solidFill>
                <a:latin typeface="Calibri"/>
              </a:rPr>
              <a:t>Library C</a:t>
            </a:r>
          </a:p>
        </p:txBody>
      </p:sp>
      <p:sp>
        <p:nvSpPr>
          <p:cNvPr id="11" name="TextBox 10"/>
          <p:cNvSpPr txBox="1"/>
          <p:nvPr/>
        </p:nvSpPr>
        <p:spPr>
          <a:xfrm>
            <a:off x="4724400" y="3302676"/>
            <a:ext cx="1905000" cy="2031305"/>
          </a:xfrm>
          <a:prstGeom prst="rect">
            <a:avLst/>
          </a:prstGeom>
          <a:noFill/>
        </p:spPr>
        <p:txBody>
          <a:bodyPr wrap="square" lIns="91421" tIns="45710" rIns="91421" bIns="45710" rtlCol="0">
            <a:spAutoFit/>
          </a:bodyPr>
          <a:lstStyle/>
          <a:p>
            <a:pPr defTabSz="914214" fontAlgn="base">
              <a:spcBef>
                <a:spcPct val="0"/>
              </a:spcBef>
              <a:spcAft>
                <a:spcPct val="0"/>
              </a:spcAft>
            </a:pPr>
            <a:r>
              <a:rPr lang="en-US" dirty="0">
                <a:solidFill>
                  <a:prstClr val="black"/>
                </a:solidFill>
                <a:latin typeface="Calibri"/>
              </a:rPr>
              <a:t>GIST used </a:t>
            </a:r>
            <a:r>
              <a:rPr lang="en-US" dirty="0" smtClean="0">
                <a:solidFill>
                  <a:prstClr val="black"/>
                </a:solidFill>
                <a:latin typeface="Calibri"/>
              </a:rPr>
              <a:t>selectively based on ILLiad statuses.</a:t>
            </a:r>
            <a:endParaRPr lang="en-US" dirty="0">
              <a:solidFill>
                <a:prstClr val="black"/>
              </a:solidFill>
              <a:latin typeface="Calibri"/>
            </a:endParaRPr>
          </a:p>
          <a:p>
            <a:pPr defTabSz="914214" fontAlgn="base">
              <a:spcBef>
                <a:spcPct val="0"/>
              </a:spcBef>
              <a:spcAft>
                <a:spcPct val="0"/>
              </a:spcAft>
            </a:pPr>
            <a:endParaRPr lang="en-US" dirty="0">
              <a:solidFill>
                <a:prstClr val="black"/>
              </a:solidFill>
              <a:latin typeface="Calibri"/>
            </a:endParaRPr>
          </a:p>
          <a:p>
            <a:pPr defTabSz="914214" fontAlgn="base">
              <a:spcBef>
                <a:spcPct val="0"/>
              </a:spcBef>
              <a:spcAft>
                <a:spcPct val="0"/>
              </a:spcAft>
            </a:pPr>
            <a:r>
              <a:rPr lang="en-US" dirty="0">
                <a:solidFill>
                  <a:prstClr val="black"/>
                </a:solidFill>
                <a:latin typeface="Calibri"/>
              </a:rPr>
              <a:t>GIST also used by Faculty, with Librarian Review.</a:t>
            </a:r>
          </a:p>
        </p:txBody>
      </p:sp>
      <p:sp>
        <p:nvSpPr>
          <p:cNvPr id="13" name="TextBox 12"/>
          <p:cNvSpPr txBox="1"/>
          <p:nvPr/>
        </p:nvSpPr>
        <p:spPr>
          <a:xfrm>
            <a:off x="6858000" y="1397676"/>
            <a:ext cx="1905000" cy="369312"/>
          </a:xfrm>
          <a:prstGeom prst="rect">
            <a:avLst/>
          </a:prstGeom>
          <a:noFill/>
        </p:spPr>
        <p:txBody>
          <a:bodyPr wrap="square" lIns="91421" tIns="45710" rIns="91421" bIns="45710" rtlCol="0">
            <a:spAutoFit/>
          </a:bodyPr>
          <a:lstStyle/>
          <a:p>
            <a:pPr defTabSz="914214" fontAlgn="base">
              <a:spcBef>
                <a:spcPct val="0"/>
              </a:spcBef>
              <a:spcAft>
                <a:spcPct val="0"/>
              </a:spcAft>
            </a:pPr>
            <a:r>
              <a:rPr lang="en-US" b="1" dirty="0">
                <a:solidFill>
                  <a:prstClr val="black"/>
                </a:solidFill>
                <a:latin typeface="Calibri"/>
              </a:rPr>
              <a:t>Library D</a:t>
            </a:r>
          </a:p>
        </p:txBody>
      </p:sp>
      <p:sp>
        <p:nvSpPr>
          <p:cNvPr id="14" name="TextBox 13"/>
          <p:cNvSpPr txBox="1"/>
          <p:nvPr/>
        </p:nvSpPr>
        <p:spPr>
          <a:xfrm>
            <a:off x="6858000" y="3352801"/>
            <a:ext cx="2286000" cy="3277800"/>
          </a:xfrm>
          <a:prstGeom prst="rect">
            <a:avLst/>
          </a:prstGeom>
          <a:noFill/>
        </p:spPr>
        <p:txBody>
          <a:bodyPr wrap="square" lIns="91421" tIns="45710" rIns="91421" bIns="45710" rtlCol="0">
            <a:spAutoFit/>
          </a:bodyPr>
          <a:lstStyle/>
          <a:p>
            <a:pPr defTabSz="914214" fontAlgn="base">
              <a:spcBef>
                <a:spcPct val="0"/>
              </a:spcBef>
              <a:spcAft>
                <a:spcPct val="0"/>
              </a:spcAft>
            </a:pPr>
            <a:r>
              <a:rPr lang="en-US" dirty="0">
                <a:solidFill>
                  <a:prstClr val="black"/>
                </a:solidFill>
                <a:latin typeface="Calibri"/>
              </a:rPr>
              <a:t>GIST default with collection building parameters.</a:t>
            </a:r>
          </a:p>
          <a:p>
            <a:pPr defTabSz="914214" fontAlgn="base">
              <a:spcBef>
                <a:spcPct val="0"/>
              </a:spcBef>
              <a:spcAft>
                <a:spcPct val="0"/>
              </a:spcAft>
            </a:pPr>
            <a:endParaRPr lang="en-US" sz="900" dirty="0">
              <a:solidFill>
                <a:prstClr val="black"/>
              </a:solidFill>
              <a:latin typeface="Calibri"/>
            </a:endParaRPr>
          </a:p>
          <a:p>
            <a:pPr defTabSz="914214" fontAlgn="base">
              <a:spcBef>
                <a:spcPct val="0"/>
              </a:spcBef>
              <a:spcAft>
                <a:spcPct val="0"/>
              </a:spcAft>
            </a:pPr>
            <a:r>
              <a:rPr lang="en-US" dirty="0">
                <a:solidFill>
                  <a:prstClr val="black"/>
                </a:solidFill>
                <a:latin typeface="Calibri"/>
              </a:rPr>
              <a:t>GIST used by all users, with some Librarian review for certain status.  Collection building profiles, cooperative data, and gift management features used.</a:t>
            </a:r>
          </a:p>
        </p:txBody>
      </p:sp>
      <p:sp>
        <p:nvSpPr>
          <p:cNvPr id="15" name="TextBox 14"/>
          <p:cNvSpPr txBox="1"/>
          <p:nvPr/>
        </p:nvSpPr>
        <p:spPr>
          <a:xfrm>
            <a:off x="685800" y="762000"/>
            <a:ext cx="7924800" cy="400110"/>
          </a:xfrm>
          <a:prstGeom prst="rect">
            <a:avLst/>
          </a:prstGeom>
          <a:noFill/>
        </p:spPr>
        <p:txBody>
          <a:bodyPr wrap="square" lIns="91421" tIns="45710" rIns="91421" bIns="45710" rtlCol="0">
            <a:spAutoFit/>
          </a:bodyPr>
          <a:lstStyle/>
          <a:p>
            <a:pPr algn="ctr" defTabSz="914214" fontAlgn="base">
              <a:spcBef>
                <a:spcPct val="0"/>
              </a:spcBef>
              <a:spcAft>
                <a:spcPct val="0"/>
              </a:spcAft>
            </a:pPr>
            <a:r>
              <a:rPr lang="en-US" sz="2000" i="1" dirty="0">
                <a:solidFill>
                  <a:prstClr val="black"/>
                </a:solidFill>
                <a:latin typeface="Calibri"/>
              </a:rPr>
              <a:t>You choose and adapt the </a:t>
            </a:r>
            <a:r>
              <a:rPr lang="en-US" sz="2000" i="1" dirty="0" smtClean="0">
                <a:solidFill>
                  <a:prstClr val="black"/>
                </a:solidFill>
                <a:latin typeface="Calibri"/>
              </a:rPr>
              <a:t>tools </a:t>
            </a:r>
            <a:r>
              <a:rPr lang="en-US" sz="2000" i="1" dirty="0">
                <a:solidFill>
                  <a:prstClr val="black"/>
                </a:solidFill>
                <a:latin typeface="Calibri"/>
              </a:rPr>
              <a:t>around what works for your setting.</a:t>
            </a:r>
          </a:p>
        </p:txBody>
      </p:sp>
      <p:pic>
        <p:nvPicPr>
          <p:cNvPr id="16" name="Picture 15"/>
          <p:cNvPicPr>
            <a:picLocks noChangeAspect="1" noChangeArrowheads="1"/>
          </p:cNvPicPr>
          <p:nvPr/>
        </p:nvPicPr>
        <p:blipFill>
          <a:blip r:embed="rId4" cstate="screen"/>
          <a:srcRect/>
          <a:stretch>
            <a:fillRect/>
          </a:stretch>
        </p:blipFill>
        <p:spPr bwMode="auto">
          <a:xfrm>
            <a:off x="7010402" y="1905000"/>
            <a:ext cx="1316359" cy="1371600"/>
          </a:xfrm>
          <a:prstGeom prst="rect">
            <a:avLst/>
          </a:prstGeom>
          <a:ln>
            <a:noFill/>
          </a:ln>
          <a:effectLst>
            <a:outerShdw blurRad="292100" dist="139700" dir="2700000" algn="tl" rotWithShape="0">
              <a:srgbClr val="333333">
                <a:alpha val="65000"/>
              </a:srgbClr>
            </a:outerShdw>
          </a:effectLst>
        </p:spPr>
      </p:pic>
      <p:sp>
        <p:nvSpPr>
          <p:cNvPr id="17" name="Left-Right Arrow 16"/>
          <p:cNvSpPr/>
          <p:nvPr/>
        </p:nvSpPr>
        <p:spPr>
          <a:xfrm>
            <a:off x="2590800" y="2133602"/>
            <a:ext cx="4191000" cy="838200"/>
          </a:xfrm>
          <a:prstGeom prst="leftRightArrow">
            <a:avLst/>
          </a:prstGeom>
        </p:spPr>
        <p:style>
          <a:lnRef idx="2">
            <a:schemeClr val="accent6"/>
          </a:lnRef>
          <a:fillRef idx="1">
            <a:schemeClr val="lt1"/>
          </a:fillRef>
          <a:effectRef idx="0">
            <a:schemeClr val="accent6"/>
          </a:effectRef>
          <a:fontRef idx="minor">
            <a:schemeClr val="dk1"/>
          </a:fontRef>
        </p:style>
        <p:txBody>
          <a:bodyPr lIns="91421" tIns="45710" rIns="91421" bIns="45710" rtlCol="0" anchor="ctr"/>
          <a:lstStyle/>
          <a:p>
            <a:pPr algn="ctr" defTabSz="914214" fontAlgn="base">
              <a:spcBef>
                <a:spcPct val="0"/>
              </a:spcBef>
              <a:spcAft>
                <a:spcPct val="0"/>
              </a:spcAft>
            </a:pPr>
            <a:r>
              <a:rPr lang="en-US" dirty="0">
                <a:solidFill>
                  <a:prstClr val="black"/>
                </a:solidFill>
                <a:latin typeface="Calibri"/>
              </a:rPr>
              <a:t>Range of customization</a:t>
            </a:r>
          </a:p>
        </p:txBody>
      </p:sp>
    </p:spTree>
    <p:extLst>
      <p:ext uri="{BB962C8B-B14F-4D97-AF65-F5344CB8AC3E}">
        <p14:creationId xmlns:mc="http://schemas.openxmlformats.org/markup-compatibility/2006" xmlns:mv="urn:schemas-microsoft-com:mac:vml" xmlns:p14="http://schemas.microsoft.com/office/powerpoint/2010/main" xmlns="" val="2884827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p:cNvPicPr>
            <a:picLocks noChangeAspect="1" noChangeArrowheads="1"/>
          </p:cNvPicPr>
          <p:nvPr/>
        </p:nvPicPr>
        <p:blipFill>
          <a:blip r:embed="rId3" cstate="screen">
            <a:lum bright="6000" contrast="-10000"/>
          </a:blip>
          <a:srcRect/>
          <a:stretch>
            <a:fillRect/>
          </a:stretch>
        </p:blipFill>
        <p:spPr bwMode="auto">
          <a:xfrm>
            <a:off x="2971800" y="304800"/>
            <a:ext cx="2765702" cy="2406100"/>
          </a:xfrm>
          <a:prstGeom prst="rect">
            <a:avLst/>
          </a:prstGeom>
          <a:noFill/>
          <a:ln w="9525">
            <a:noFill/>
            <a:miter lim="800000"/>
            <a:headEnd/>
            <a:tailEnd/>
          </a:ln>
        </p:spPr>
      </p:pic>
      <p:graphicFrame>
        <p:nvGraphicFramePr>
          <p:cNvPr id="5" name="Diagram 4"/>
          <p:cNvGraphicFramePr/>
          <p:nvPr/>
        </p:nvGraphicFramePr>
        <p:xfrm>
          <a:off x="0" y="914400"/>
          <a:ext cx="89916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533400" y="228600"/>
            <a:ext cx="7772400" cy="1143000"/>
          </a:xfrm>
        </p:spPr>
        <p:txBody>
          <a:bodyPr>
            <a:normAutofit/>
          </a:bodyPr>
          <a:lstStyle/>
          <a:p>
            <a:pPr algn="r"/>
            <a:r>
              <a:rPr lang="en-US" sz="2000" dirty="0" smtClean="0"/>
              <a:t>ILL &amp; ACQ Workflow</a:t>
            </a:r>
            <a:endParaRPr lang="en-US" sz="2000" dirty="0"/>
          </a:p>
        </p:txBody>
      </p:sp>
      <p:sp>
        <p:nvSpPr>
          <p:cNvPr id="6" name="Left-Right Arrow 5"/>
          <p:cNvSpPr/>
          <p:nvPr/>
        </p:nvSpPr>
        <p:spPr>
          <a:xfrm>
            <a:off x="3657600" y="2895600"/>
            <a:ext cx="1600200" cy="990600"/>
          </a:xfrm>
          <a:prstGeom prst="leftRightArrow">
            <a:avLst/>
          </a:prstGeom>
          <a:ln>
            <a:solidFill>
              <a:srgbClr val="00B050"/>
            </a:solidFill>
          </a:ln>
        </p:spPr>
        <p:style>
          <a:lnRef idx="2">
            <a:schemeClr val="accent6"/>
          </a:lnRef>
          <a:fillRef idx="1">
            <a:schemeClr val="lt1"/>
          </a:fillRef>
          <a:effectRef idx="0">
            <a:schemeClr val="accent6"/>
          </a:effectRef>
          <a:fontRef idx="minor">
            <a:schemeClr val="dk1"/>
          </a:fontRef>
        </p:style>
        <p:txBody>
          <a:bodyPr lIns="91421" tIns="45710" rIns="91421" bIns="45710" rtlCol="0" anchor="ctr"/>
          <a:lstStyle/>
          <a:p>
            <a:pPr algn="ctr" defTabSz="914214" fontAlgn="base">
              <a:spcBef>
                <a:spcPct val="0"/>
              </a:spcBef>
              <a:spcAft>
                <a:spcPct val="0"/>
              </a:spcAft>
            </a:pPr>
            <a:r>
              <a:rPr lang="en-US" sz="1200" dirty="0">
                <a:solidFill>
                  <a:prstClr val="black"/>
                </a:solidFill>
                <a:latin typeface="Calibri"/>
              </a:rPr>
              <a:t>Requests are Transferable</a:t>
            </a:r>
          </a:p>
        </p:txBody>
      </p:sp>
    </p:spTree>
    <p:extLst>
      <p:ext uri="{BB962C8B-B14F-4D97-AF65-F5344CB8AC3E}">
        <p14:creationId xmlns:mc="http://schemas.openxmlformats.org/markup-compatibility/2006" xmlns:mv="urn:schemas-microsoft-com:mac:vml" xmlns:p14="http://schemas.microsoft.com/office/powerpoint/2010/main" xmlns="" val="252798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p 1 - Doc Del menu.png"/>
          <p:cNvPicPr>
            <a:picLocks noChangeAspect="1"/>
          </p:cNvPicPr>
          <p:nvPr/>
        </p:nvPicPr>
        <p:blipFill>
          <a:blip r:embed="rId3" cstate="screen"/>
          <a:stretch>
            <a:fillRect/>
          </a:stretch>
        </p:blipFill>
        <p:spPr>
          <a:xfrm>
            <a:off x="152400" y="304800"/>
            <a:ext cx="8885223" cy="6364659"/>
          </a:xfrm>
          <a:prstGeom prst="rect">
            <a:avLst/>
          </a:prstGeom>
        </p:spPr>
      </p:pic>
      <p:pic>
        <p:nvPicPr>
          <p:cNvPr id="5" name="Picture 4"/>
          <p:cNvPicPr>
            <a:picLocks noChangeAspect="1"/>
          </p:cNvPicPr>
          <p:nvPr/>
        </p:nvPicPr>
        <p:blipFill>
          <a:blip r:embed="rId4" cstate="screen"/>
          <a:stretch>
            <a:fillRect/>
          </a:stretch>
        </p:blipFill>
        <p:spPr>
          <a:xfrm>
            <a:off x="152400" y="1752600"/>
            <a:ext cx="6977801" cy="2374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mc="http://schemas.openxmlformats.org/markup-compatibility/2006" xmlns:mv="urn:schemas-microsoft-com:mac:vml" xmlns:p14="http://schemas.microsoft.com/office/powerpoint/2010/main" xmlns="" val="71188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p 2 - Open Acq queue.png"/>
          <p:cNvPicPr>
            <a:picLocks noChangeAspect="1"/>
          </p:cNvPicPr>
          <p:nvPr/>
        </p:nvPicPr>
        <p:blipFill>
          <a:blip r:embed="rId3" cstate="screen"/>
          <a:stretch>
            <a:fillRect/>
          </a:stretch>
        </p:blipFill>
        <p:spPr>
          <a:xfrm>
            <a:off x="152400" y="304800"/>
            <a:ext cx="8824868" cy="6321426"/>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163608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ep 3 - Open request.png"/>
          <p:cNvPicPr>
            <a:picLocks noChangeAspect="1"/>
          </p:cNvPicPr>
          <p:nvPr/>
        </p:nvPicPr>
        <p:blipFill>
          <a:blip r:embed="rId3" cstate="screen"/>
          <a:stretch>
            <a:fillRect/>
          </a:stretch>
        </p:blipFill>
        <p:spPr>
          <a:xfrm>
            <a:off x="152400" y="228603"/>
            <a:ext cx="8829142" cy="6410325"/>
          </a:xfrm>
          <a:prstGeom prst="rect">
            <a:avLst/>
          </a:prstGeom>
        </p:spPr>
      </p:pic>
      <p:pic>
        <p:nvPicPr>
          <p:cNvPr id="7" name="Picture 6"/>
          <p:cNvPicPr>
            <a:picLocks noChangeAspect="1"/>
          </p:cNvPicPr>
          <p:nvPr/>
        </p:nvPicPr>
        <p:blipFill>
          <a:blip r:embed="rId4" cstate="screen"/>
          <a:stretch>
            <a:fillRect/>
          </a:stretch>
        </p:blipFill>
        <p:spPr>
          <a:xfrm>
            <a:off x="4343400" y="2590800"/>
            <a:ext cx="4622800" cy="2959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cstate="screen"/>
          <a:stretch>
            <a:fillRect/>
          </a:stretch>
        </p:blipFill>
        <p:spPr>
          <a:xfrm>
            <a:off x="152400" y="1295403"/>
            <a:ext cx="6819900" cy="208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6" cstate="screen"/>
          <a:stretch>
            <a:fillRect/>
          </a:stretch>
        </p:blipFill>
        <p:spPr>
          <a:xfrm>
            <a:off x="3657600" y="1295403"/>
            <a:ext cx="5346700" cy="208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2084297" y="1905000"/>
            <a:ext cx="1801906" cy="228600"/>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 val="292992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ep 4 - Amazon tab.png"/>
          <p:cNvPicPr>
            <a:picLocks noChangeAspect="1"/>
          </p:cNvPicPr>
          <p:nvPr/>
        </p:nvPicPr>
        <p:blipFill>
          <a:blip r:embed="rId3" cstate="screen"/>
          <a:stretch>
            <a:fillRect/>
          </a:stretch>
        </p:blipFill>
        <p:spPr>
          <a:xfrm>
            <a:off x="152399" y="228600"/>
            <a:ext cx="8896705" cy="645938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100655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p 5 - Select email.png"/>
          <p:cNvPicPr>
            <a:picLocks noChangeAspect="1"/>
          </p:cNvPicPr>
          <p:nvPr/>
        </p:nvPicPr>
        <p:blipFill>
          <a:blip r:embed="rId3" cstate="screen"/>
          <a:stretch>
            <a:fillRect/>
          </a:stretch>
        </p:blipFill>
        <p:spPr>
          <a:xfrm>
            <a:off x="152400" y="221298"/>
            <a:ext cx="8839200" cy="6417628"/>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1017444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p 6 - Send email.png"/>
          <p:cNvPicPr>
            <a:picLocks noChangeAspect="1"/>
          </p:cNvPicPr>
          <p:nvPr/>
        </p:nvPicPr>
        <p:blipFill>
          <a:blip r:embed="rId3" cstate="screen"/>
          <a:stretch>
            <a:fillRect/>
          </a:stretch>
        </p:blipFill>
        <p:spPr>
          <a:xfrm>
            <a:off x="152400" y="228600"/>
            <a:ext cx="8829142" cy="641032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7794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1143000"/>
          </a:xfrm>
        </p:spPr>
        <p:txBody>
          <a:bodyPr/>
          <a:lstStyle/>
          <a:p>
            <a:pPr algn="ctr" eaLnBrk="1" hangingPunct="1"/>
            <a:r>
              <a:rPr lang="en-US" sz="3800" dirty="0" smtClean="0"/>
              <a:t>What is GIST?</a:t>
            </a:r>
          </a:p>
        </p:txBody>
      </p:sp>
      <p:sp>
        <p:nvSpPr>
          <p:cNvPr id="8195" name="Content Placeholder 2"/>
          <p:cNvSpPr>
            <a:spLocks noGrp="1"/>
          </p:cNvSpPr>
          <p:nvPr>
            <p:ph idx="1"/>
          </p:nvPr>
        </p:nvSpPr>
        <p:spPr>
          <a:xfrm>
            <a:off x="1295400" y="1143000"/>
            <a:ext cx="7315200" cy="5410200"/>
          </a:xfrm>
        </p:spPr>
        <p:txBody>
          <a:bodyPr>
            <a:normAutofit/>
          </a:bodyPr>
          <a:lstStyle/>
          <a:p>
            <a:pPr eaLnBrk="1" hangingPunct="1">
              <a:buFont typeface="Wingdings 2" pitchFamily="18" charset="2"/>
              <a:buNone/>
            </a:pPr>
            <a:r>
              <a:rPr lang="en-US" sz="2800" dirty="0" smtClean="0"/>
              <a:t>	</a:t>
            </a:r>
            <a:r>
              <a:rPr lang="en-US" sz="2400" i="1" dirty="0" smtClean="0"/>
              <a:t>Getting systems to do more work for you and your users…</a:t>
            </a:r>
          </a:p>
          <a:p>
            <a:pPr eaLnBrk="1" hangingPunct="1">
              <a:buFont typeface="Wingdings 2" pitchFamily="18" charset="2"/>
              <a:buNone/>
            </a:pPr>
            <a:endParaRPr lang="en-US" sz="2400" i="1" dirty="0" smtClean="0"/>
          </a:p>
          <a:p>
            <a:pPr eaLnBrk="1" hangingPunct="1">
              <a:buFont typeface="Wingdings 2" pitchFamily="18" charset="2"/>
              <a:buNone/>
            </a:pPr>
            <a:r>
              <a:rPr lang="en-US" sz="2800" dirty="0" smtClean="0"/>
              <a:t>	More practically speaking, it is a system for:</a:t>
            </a:r>
          </a:p>
          <a:p>
            <a:pPr eaLnBrk="1" hangingPunct="1">
              <a:buFont typeface="Wingdings" pitchFamily="2" charset="2"/>
              <a:buChar char="Ø"/>
            </a:pPr>
            <a:r>
              <a:rPr lang="en-US" sz="2800" dirty="0" smtClean="0"/>
              <a:t>enhancing user’s request experience &amp; delivery service;  </a:t>
            </a:r>
          </a:p>
          <a:p>
            <a:pPr eaLnBrk="1" hangingPunct="1">
              <a:buFont typeface="Wingdings" pitchFamily="2" charset="2"/>
              <a:buChar char="Ø"/>
            </a:pPr>
            <a:r>
              <a:rPr lang="en-US" sz="2800" dirty="0" smtClean="0"/>
              <a:t>enabling user-initiated purchasing requests for acquisitions and interlibrary loan;</a:t>
            </a:r>
          </a:p>
          <a:p>
            <a:pPr eaLnBrk="1" hangingPunct="1">
              <a:buFont typeface="Wingdings" pitchFamily="2" charset="2"/>
              <a:buChar char="Ø"/>
            </a:pPr>
            <a:r>
              <a:rPr lang="en-US" sz="2800" dirty="0" smtClean="0"/>
              <a:t>enhancing coordinated collection development;</a:t>
            </a:r>
          </a:p>
          <a:p>
            <a:pPr eaLnBrk="1" hangingPunct="1">
              <a:buFont typeface="Wingdings" pitchFamily="2" charset="2"/>
              <a:buChar char="Ø"/>
            </a:pPr>
            <a:r>
              <a:rPr lang="en-US" sz="2800" dirty="0" smtClean="0"/>
              <a:t>merging Acquisitions and ILL request workflow using </a:t>
            </a:r>
            <a:r>
              <a:rPr lang="en-US" sz="2800" dirty="0" err="1" smtClean="0"/>
              <a:t>ILLiad</a:t>
            </a:r>
            <a:r>
              <a:rPr lang="en-US" sz="2800" dirty="0" smtClean="0"/>
              <a:t>.</a:t>
            </a:r>
          </a:p>
        </p:txBody>
      </p:sp>
    </p:spTree>
    <p:extLst>
      <p:ext uri="{BB962C8B-B14F-4D97-AF65-F5344CB8AC3E}">
        <p14:creationId xmlns:mc="http://schemas.openxmlformats.org/markup-compatibility/2006" xmlns:mv="urn:schemas-microsoft-com:mac:vml" xmlns:p14="http://schemas.microsoft.com/office/powerpoint/2010/main" xmlns="" val="293477879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726537"/>
          </a:xfrm>
        </p:spPr>
        <p:txBody>
          <a:bodyPr>
            <a:normAutofit fontScale="90000"/>
          </a:bodyPr>
          <a:lstStyle/>
          <a:p>
            <a:pPr algn="r"/>
            <a:r>
              <a:rPr lang="en-US" sz="3200" dirty="0" smtClean="0"/>
              <a:t>Connect any web service to your workflow</a:t>
            </a:r>
            <a:r>
              <a:rPr lang="en-US" sz="2700" dirty="0" smtClean="0"/>
              <a:t>:</a:t>
            </a:r>
            <a:br>
              <a:rPr lang="en-US" sz="2700" dirty="0" smtClean="0"/>
            </a:br>
            <a:r>
              <a:rPr lang="en-US" sz="2700" dirty="0" smtClean="0"/>
              <a:t>Amazon, GIST, GOBI, OCLC </a:t>
            </a:r>
            <a:r>
              <a:rPr lang="en-US" sz="2700" dirty="0" err="1" smtClean="0"/>
              <a:t>Connexion</a:t>
            </a:r>
            <a:r>
              <a:rPr lang="en-US" sz="2700" dirty="0" smtClean="0"/>
              <a:t>, RCL Web…</a:t>
            </a:r>
            <a:endParaRPr lang="en-US" sz="2700" dirty="0"/>
          </a:p>
        </p:txBody>
      </p:sp>
      <p:pic>
        <p:nvPicPr>
          <p:cNvPr id="1026" name="Picture 2"/>
          <p:cNvPicPr>
            <a:picLocks noChangeAspect="1" noChangeArrowheads="1"/>
          </p:cNvPicPr>
          <p:nvPr/>
        </p:nvPicPr>
        <p:blipFill>
          <a:blip r:embed="rId3" cstate="screen"/>
          <a:srcRect/>
          <a:stretch>
            <a:fillRect/>
          </a:stretch>
        </p:blipFill>
        <p:spPr bwMode="auto">
          <a:xfrm>
            <a:off x="0" y="990600"/>
            <a:ext cx="3269384" cy="2057400"/>
          </a:xfrm>
          <a:prstGeom prst="rect">
            <a:avLst/>
          </a:prstGeom>
          <a:noFill/>
          <a:ln w="9525">
            <a:noFill/>
            <a:miter lim="800000"/>
            <a:headEnd/>
            <a:tailEnd/>
          </a:ln>
        </p:spPr>
      </p:pic>
      <p:pic>
        <p:nvPicPr>
          <p:cNvPr id="1027" name="Picture 3"/>
          <p:cNvPicPr>
            <a:picLocks noChangeAspect="1" noChangeArrowheads="1"/>
          </p:cNvPicPr>
          <p:nvPr/>
        </p:nvPicPr>
        <p:blipFill>
          <a:blip r:embed="rId4" cstate="screen"/>
          <a:srcRect/>
          <a:stretch>
            <a:fillRect/>
          </a:stretch>
        </p:blipFill>
        <p:spPr bwMode="auto">
          <a:xfrm>
            <a:off x="3505199" y="990600"/>
            <a:ext cx="3938101" cy="2286000"/>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5" cstate="screen"/>
          <a:srcRect/>
          <a:stretch>
            <a:fillRect/>
          </a:stretch>
        </p:blipFill>
        <p:spPr bwMode="auto">
          <a:xfrm>
            <a:off x="5486400" y="1219199"/>
            <a:ext cx="3657600" cy="3111979"/>
          </a:xfrm>
          <a:prstGeom prst="rect">
            <a:avLst/>
          </a:prstGeom>
          <a:ln>
            <a:noFill/>
          </a:ln>
          <a:effectLst>
            <a:outerShdw blurRad="292100" dist="139700" dir="2700000" algn="tl" rotWithShape="0">
              <a:srgbClr val="333333">
                <a:alpha val="65000"/>
              </a:srgbClr>
            </a:outerShdw>
          </a:effectLst>
        </p:spPr>
      </p:pic>
      <p:pic>
        <p:nvPicPr>
          <p:cNvPr id="1030" name="Picture 6"/>
          <p:cNvPicPr>
            <a:picLocks noChangeAspect="1" noChangeArrowheads="1"/>
          </p:cNvPicPr>
          <p:nvPr/>
        </p:nvPicPr>
        <p:blipFill>
          <a:blip r:embed="rId6" cstate="screen"/>
          <a:srcRect/>
          <a:stretch>
            <a:fillRect/>
          </a:stretch>
        </p:blipFill>
        <p:spPr bwMode="auto">
          <a:xfrm>
            <a:off x="3388585" y="2438400"/>
            <a:ext cx="4612415" cy="2514600"/>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7" cstate="screen"/>
          <a:srcRect/>
          <a:stretch>
            <a:fillRect/>
          </a:stretch>
        </p:blipFill>
        <p:spPr bwMode="auto">
          <a:xfrm>
            <a:off x="5069316" y="2895600"/>
            <a:ext cx="3998484" cy="2819400"/>
          </a:xfrm>
          <a:prstGeom prst="rect">
            <a:avLst/>
          </a:prstGeom>
          <a:ln>
            <a:noFill/>
          </a:ln>
          <a:effectLst>
            <a:outerShdw blurRad="292100" dist="139700" dir="2700000" algn="tl" rotWithShape="0">
              <a:srgbClr val="333333">
                <a:alpha val="65000"/>
              </a:srgbClr>
            </a:outerShdw>
          </a:effectLst>
        </p:spPr>
      </p:pic>
      <p:pic>
        <p:nvPicPr>
          <p:cNvPr id="1031" name="Picture 7"/>
          <p:cNvPicPr>
            <a:picLocks noChangeAspect="1" noChangeArrowheads="1"/>
          </p:cNvPicPr>
          <p:nvPr/>
        </p:nvPicPr>
        <p:blipFill>
          <a:blip r:embed="rId8" cstate="screen"/>
          <a:srcRect/>
          <a:stretch>
            <a:fillRect/>
          </a:stretch>
        </p:blipFill>
        <p:spPr bwMode="auto">
          <a:xfrm>
            <a:off x="3200400" y="3924108"/>
            <a:ext cx="5029200" cy="2324292"/>
          </a:xfrm>
          <a:prstGeom prst="rect">
            <a:avLst/>
          </a:prstGeom>
          <a:ln>
            <a:noFill/>
          </a:ln>
          <a:effectLst>
            <a:outerShdw blurRad="292100" dist="139700" dir="2700000" algn="tl" rotWithShape="0">
              <a:srgbClr val="333333">
                <a:alpha val="65000"/>
              </a:srgbClr>
            </a:outerShdw>
          </a:effectLst>
        </p:spPr>
      </p:pic>
      <p:pic>
        <p:nvPicPr>
          <p:cNvPr id="1032" name="Picture 8"/>
          <p:cNvPicPr>
            <a:picLocks noChangeAspect="1" noChangeArrowheads="1"/>
          </p:cNvPicPr>
          <p:nvPr/>
        </p:nvPicPr>
        <p:blipFill>
          <a:blip r:embed="rId9" cstate="screen"/>
          <a:srcRect/>
          <a:stretch>
            <a:fillRect/>
          </a:stretch>
        </p:blipFill>
        <p:spPr bwMode="auto">
          <a:xfrm>
            <a:off x="4892675" y="3733800"/>
            <a:ext cx="4175125" cy="2853553"/>
          </a:xfrm>
          <a:prstGeom prst="rect">
            <a:avLst/>
          </a:prstGeom>
          <a:ln>
            <a:noFill/>
          </a:ln>
          <a:effectLst>
            <a:outerShdw blurRad="292100" dist="139700" dir="2700000" algn="tl" rotWithShape="0">
              <a:srgbClr val="333333">
                <a:alpha val="65000"/>
              </a:srgbClr>
            </a:outerShdw>
          </a:effectLst>
        </p:spPr>
      </p:pic>
      <p:sp>
        <p:nvSpPr>
          <p:cNvPr id="10" name="Right Arrow 9"/>
          <p:cNvSpPr/>
          <p:nvPr/>
        </p:nvSpPr>
        <p:spPr>
          <a:xfrm>
            <a:off x="1600200" y="1981200"/>
            <a:ext cx="1600200" cy="1066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000" dirty="0" smtClean="0">
                <a:solidFill>
                  <a:prstClr val="black"/>
                </a:solidFill>
              </a:rPr>
              <a:t>A tab away</a:t>
            </a:r>
            <a:endParaRPr lang="en-US" sz="2000" dirty="0">
              <a:solidFill>
                <a:prstClr val="black"/>
              </a:solidFill>
            </a:endParaRPr>
          </a:p>
        </p:txBody>
      </p:sp>
      <p:pic>
        <p:nvPicPr>
          <p:cNvPr id="11" name="Picture 2"/>
          <p:cNvPicPr>
            <a:picLocks noChangeAspect="1" noChangeArrowheads="1"/>
          </p:cNvPicPr>
          <p:nvPr/>
        </p:nvPicPr>
        <p:blipFill>
          <a:blip r:embed="rId10" cstate="screen"/>
          <a:srcRect/>
          <a:stretch>
            <a:fillRect/>
          </a:stretch>
        </p:blipFill>
        <p:spPr bwMode="auto">
          <a:xfrm>
            <a:off x="81943" y="3048000"/>
            <a:ext cx="4185257" cy="2197859"/>
          </a:xfrm>
          <a:prstGeom prst="rect">
            <a:avLst/>
          </a:prstGeom>
          <a:ln>
            <a:noFill/>
          </a:ln>
          <a:effectLst>
            <a:outerShdw blurRad="292100" dist="139700" dir="2700000" algn="tl" rotWithShape="0">
              <a:srgbClr val="333333">
                <a:alpha val="65000"/>
              </a:srgbClr>
            </a:outerShdw>
          </a:effectLst>
        </p:spPr>
      </p:pic>
      <p:pic>
        <p:nvPicPr>
          <p:cNvPr id="12" name="Picture 3"/>
          <p:cNvPicPr>
            <a:picLocks noChangeAspect="1" noChangeArrowheads="1"/>
          </p:cNvPicPr>
          <p:nvPr/>
        </p:nvPicPr>
        <p:blipFill>
          <a:blip r:embed="rId11" cstate="screen"/>
          <a:srcRect/>
          <a:stretch>
            <a:fillRect/>
          </a:stretch>
        </p:blipFill>
        <p:spPr bwMode="auto">
          <a:xfrm>
            <a:off x="228600" y="4394340"/>
            <a:ext cx="3962400" cy="2390414"/>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76200" y="3820180"/>
            <a:ext cx="4191000" cy="523220"/>
          </a:xfrm>
          <a:prstGeom prst="rect">
            <a:avLst/>
          </a:prstGeom>
          <a:solidFill>
            <a:schemeClr val="bg1"/>
          </a:solidFill>
        </p:spPr>
        <p:txBody>
          <a:bodyPr wrap="square">
            <a:spAutoFit/>
          </a:bodyPr>
          <a:lstStyle/>
          <a:p>
            <a:pPr fontAlgn="base">
              <a:spcBef>
                <a:spcPct val="0"/>
              </a:spcBef>
              <a:spcAft>
                <a:spcPct val="0"/>
              </a:spcAft>
            </a:pPr>
            <a:r>
              <a:rPr lang="en-US" sz="1400" dirty="0" smtClean="0">
                <a:solidFill>
                  <a:prstClr val="black"/>
                </a:solidFill>
                <a:latin typeface="Arial" charset="0"/>
              </a:rPr>
              <a:t>ILLiad </a:t>
            </a:r>
            <a:r>
              <a:rPr lang="en-US" sz="1400" dirty="0" err="1" smtClean="0">
                <a:solidFill>
                  <a:prstClr val="black"/>
                </a:solidFill>
                <a:latin typeface="Arial" charset="0"/>
              </a:rPr>
              <a:t>Addons</a:t>
            </a:r>
            <a:r>
              <a:rPr lang="en-US" sz="1400" dirty="0" smtClean="0">
                <a:solidFill>
                  <a:prstClr val="black"/>
                </a:solidFill>
                <a:latin typeface="Arial" charset="0"/>
              </a:rPr>
              <a:t> </a:t>
            </a:r>
            <a:r>
              <a:rPr lang="en-US" sz="1400" dirty="0" smtClean="0">
                <a:solidFill>
                  <a:prstClr val="black"/>
                </a:solidFill>
                <a:latin typeface="Arial" charset="0"/>
                <a:hlinkClick r:id="rId12"/>
              </a:rPr>
              <a:t>https://prometheus.atlas-sys.com/display/ILLiadAddons/Addons+Directory</a:t>
            </a:r>
            <a:endParaRPr lang="en-US" sz="1400" dirty="0">
              <a:solidFill>
                <a:prstClr val="black"/>
              </a:solidFill>
              <a:latin typeface="Arial" charset="0"/>
            </a:endParaRPr>
          </a:p>
        </p:txBody>
      </p:sp>
    </p:spTree>
    <p:extLst>
      <p:ext uri="{BB962C8B-B14F-4D97-AF65-F5344CB8AC3E}">
        <p14:creationId xmlns:mc="http://schemas.openxmlformats.org/markup-compatibility/2006" xmlns:mv="urn:schemas-microsoft-com:mac:vml" xmlns:p14="http://schemas.microsoft.com/office/powerpoint/2010/main" xmlns="" val="802510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ppt_x"/>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 calcmode="lin" valueType="num">
                                      <p:cBhvr additive="base">
                                        <p:cTn id="17" dur="500" fill="hold"/>
                                        <p:tgtEl>
                                          <p:spTgt spid="1029"/>
                                        </p:tgtEl>
                                        <p:attrNameLst>
                                          <p:attrName>ppt_x</p:attrName>
                                        </p:attrNameLst>
                                      </p:cBhvr>
                                      <p:tavLst>
                                        <p:tav tm="0">
                                          <p:val>
                                            <p:strVal val="#ppt_x"/>
                                          </p:val>
                                        </p:tav>
                                        <p:tav tm="100000">
                                          <p:val>
                                            <p:strVal val="#ppt_x"/>
                                          </p:val>
                                        </p:tav>
                                      </p:tavLst>
                                    </p:anim>
                                    <p:anim calcmode="lin" valueType="num">
                                      <p:cBhvr additive="base">
                                        <p:cTn id="1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 calcmode="lin" valueType="num">
                                      <p:cBhvr additive="base">
                                        <p:cTn id="23" dur="500" fill="hold"/>
                                        <p:tgtEl>
                                          <p:spTgt spid="1030"/>
                                        </p:tgtEl>
                                        <p:attrNameLst>
                                          <p:attrName>ppt_x</p:attrName>
                                        </p:attrNameLst>
                                      </p:cBhvr>
                                      <p:tavLst>
                                        <p:tav tm="0">
                                          <p:val>
                                            <p:strVal val="#ppt_x"/>
                                          </p:val>
                                        </p:tav>
                                        <p:tav tm="100000">
                                          <p:val>
                                            <p:strVal val="#ppt_x"/>
                                          </p:val>
                                        </p:tav>
                                      </p:tavLst>
                                    </p:anim>
                                    <p:anim calcmode="lin" valueType="num">
                                      <p:cBhvr additive="base">
                                        <p:cTn id="2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31"/>
                                        </p:tgtEl>
                                        <p:attrNameLst>
                                          <p:attrName>style.visibility</p:attrName>
                                        </p:attrNameLst>
                                      </p:cBhvr>
                                      <p:to>
                                        <p:strVal val="visible"/>
                                      </p:to>
                                    </p:set>
                                    <p:anim calcmode="lin" valueType="num">
                                      <p:cBhvr additive="base">
                                        <p:cTn id="35" dur="500" fill="hold"/>
                                        <p:tgtEl>
                                          <p:spTgt spid="1031"/>
                                        </p:tgtEl>
                                        <p:attrNameLst>
                                          <p:attrName>ppt_x</p:attrName>
                                        </p:attrNameLst>
                                      </p:cBhvr>
                                      <p:tavLst>
                                        <p:tav tm="0">
                                          <p:val>
                                            <p:strVal val="#ppt_x"/>
                                          </p:val>
                                        </p:tav>
                                        <p:tav tm="100000">
                                          <p:val>
                                            <p:strVal val="#ppt_x"/>
                                          </p:val>
                                        </p:tav>
                                      </p:tavLst>
                                    </p:anim>
                                    <p:anim calcmode="lin" valueType="num">
                                      <p:cBhvr additive="base">
                                        <p:cTn id="36"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32"/>
                                        </p:tgtEl>
                                        <p:attrNameLst>
                                          <p:attrName>style.visibility</p:attrName>
                                        </p:attrNameLst>
                                      </p:cBhvr>
                                      <p:to>
                                        <p:strVal val="visible"/>
                                      </p:to>
                                    </p:set>
                                    <p:anim calcmode="lin" valueType="num">
                                      <p:cBhvr additive="base">
                                        <p:cTn id="41" dur="500" fill="hold"/>
                                        <p:tgtEl>
                                          <p:spTgt spid="1032"/>
                                        </p:tgtEl>
                                        <p:attrNameLst>
                                          <p:attrName>ppt_x</p:attrName>
                                        </p:attrNameLst>
                                      </p:cBhvr>
                                      <p:tavLst>
                                        <p:tav tm="0">
                                          <p:val>
                                            <p:strVal val="#ppt_x"/>
                                          </p:val>
                                        </p:tav>
                                        <p:tav tm="100000">
                                          <p:val>
                                            <p:strVal val="#ppt_x"/>
                                          </p:val>
                                        </p:tav>
                                      </p:tavLst>
                                    </p:anim>
                                    <p:anim calcmode="lin" valueType="num">
                                      <p:cBhvr additive="base">
                                        <p:cTn id="42"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 presetClass="entr" presetSubtype="4"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9"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dissolv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
            <a:ext cx="8001000" cy="868362"/>
          </a:xfrm>
        </p:spPr>
        <p:txBody>
          <a:bodyPr lIns="87435" tIns="43717" rIns="87435" bIns="43717"/>
          <a:lstStyle/>
          <a:p>
            <a:r>
              <a:rPr lang="en-US" dirty="0" smtClean="0"/>
              <a:t>Statistical Tool</a:t>
            </a:r>
            <a:endParaRPr lang="en-US" dirty="0"/>
          </a:p>
        </p:txBody>
      </p:sp>
      <p:pic>
        <p:nvPicPr>
          <p:cNvPr id="1026" name="Picture 2"/>
          <p:cNvPicPr>
            <a:picLocks noChangeAspect="1" noChangeArrowheads="1"/>
          </p:cNvPicPr>
          <p:nvPr/>
        </p:nvPicPr>
        <p:blipFill>
          <a:blip r:embed="rId3" cstate="screen"/>
          <a:srcRect/>
          <a:stretch>
            <a:fillRect/>
          </a:stretch>
        </p:blipFill>
        <p:spPr bwMode="auto">
          <a:xfrm>
            <a:off x="3596516" y="0"/>
            <a:ext cx="5547484" cy="6865938"/>
          </a:xfrm>
          <a:prstGeom prst="rect">
            <a:avLst/>
          </a:prstGeom>
          <a:noFill/>
          <a:ln w="9525">
            <a:noFill/>
            <a:miter lim="800000"/>
            <a:headEnd/>
            <a:tailEnd/>
          </a:ln>
        </p:spPr>
      </p:pic>
      <p:pic>
        <p:nvPicPr>
          <p:cNvPr id="1027" name="Picture 3"/>
          <p:cNvPicPr>
            <a:picLocks noChangeAspect="1" noChangeArrowheads="1"/>
          </p:cNvPicPr>
          <p:nvPr/>
        </p:nvPicPr>
        <p:blipFill>
          <a:blip r:embed="rId4" cstate="screen"/>
          <a:srcRect/>
          <a:stretch>
            <a:fillRect/>
          </a:stretch>
        </p:blipFill>
        <p:spPr bwMode="auto">
          <a:xfrm>
            <a:off x="1219200" y="1447800"/>
            <a:ext cx="7848600" cy="5298850"/>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5" cstate="screen"/>
          <a:srcRect/>
          <a:stretch>
            <a:fillRect/>
          </a:stretch>
        </p:blipFill>
        <p:spPr bwMode="auto">
          <a:xfrm>
            <a:off x="161929" y="1066800"/>
            <a:ext cx="2047875" cy="5562600"/>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6" cstate="screen"/>
          <a:srcRect/>
          <a:stretch>
            <a:fillRect/>
          </a:stretch>
        </p:blipFill>
        <p:spPr bwMode="auto">
          <a:xfrm>
            <a:off x="152400" y="1447800"/>
            <a:ext cx="8893628" cy="3276600"/>
          </a:xfrm>
          <a:prstGeom prst="rect">
            <a:avLst/>
          </a:prstGeom>
          <a:ln>
            <a:noFill/>
          </a:ln>
          <a:effectLst>
            <a:outerShdw blurRad="292100" dist="139700" dir="2700000" algn="tl" rotWithShape="0">
              <a:srgbClr val="333333">
                <a:alpha val="65000"/>
              </a:srgbClr>
            </a:outerShdw>
          </a:effectLst>
        </p:spPr>
      </p:pic>
      <p:sp>
        <p:nvSpPr>
          <p:cNvPr id="7" name="Rounded Rectangle 6"/>
          <p:cNvSpPr/>
          <p:nvPr/>
        </p:nvSpPr>
        <p:spPr>
          <a:xfrm>
            <a:off x="152400" y="838200"/>
            <a:ext cx="8763000" cy="609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03" tIns="45701" rIns="91403" bIns="45701" rtlCol="0" anchor="ctr"/>
          <a:lstStyle/>
          <a:p>
            <a:pPr algn="ctr" defTabSz="914307" fontAlgn="base">
              <a:spcBef>
                <a:spcPct val="0"/>
              </a:spcBef>
              <a:spcAft>
                <a:spcPct val="0"/>
              </a:spcAft>
            </a:pPr>
            <a:r>
              <a:rPr lang="en-US" sz="2000" b="1" dirty="0" smtClean="0">
                <a:solidFill>
                  <a:prstClr val="black"/>
                </a:solidFill>
              </a:rPr>
              <a:t>10/1/2009 – 3/1/2010  Users tagged 30% of ILL &amp; Purchase requests…</a:t>
            </a:r>
            <a:endParaRPr lang="en-US" sz="2000" b="1" dirty="0">
              <a:solidFill>
                <a:prstClr val="black"/>
              </a:solidFill>
            </a:endParaRPr>
          </a:p>
        </p:txBody>
      </p:sp>
      <p:pic>
        <p:nvPicPr>
          <p:cNvPr id="3" name="Picture 2"/>
          <p:cNvPicPr>
            <a:picLocks noChangeAspect="1" noChangeArrowheads="1"/>
          </p:cNvPicPr>
          <p:nvPr/>
        </p:nvPicPr>
        <p:blipFill>
          <a:blip r:embed="rId7" cstate="screen"/>
          <a:srcRect/>
          <a:stretch>
            <a:fillRect/>
          </a:stretch>
        </p:blipFill>
        <p:spPr bwMode="auto">
          <a:xfrm>
            <a:off x="0" y="791425"/>
            <a:ext cx="5895581" cy="417616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noChangeArrowheads="1"/>
          </p:cNvPicPr>
          <p:nvPr/>
        </p:nvPicPr>
        <p:blipFill>
          <a:blip r:embed="rId8" cstate="screen"/>
          <a:srcRect/>
          <a:stretch>
            <a:fillRect/>
          </a:stretch>
        </p:blipFill>
        <p:spPr bwMode="auto">
          <a:xfrm>
            <a:off x="2538036" y="1377553"/>
            <a:ext cx="6442679" cy="5055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mc="http://schemas.openxmlformats.org/markup-compatibility/2006" xmlns:mv="urn:schemas-microsoft-com:mac:vml" xmlns:p14="http://schemas.microsoft.com/office/powerpoint/2010/main" xmlns="" val="37357214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6800" cy="709358"/>
          </a:xfrm>
        </p:spPr>
        <p:txBody>
          <a:bodyPr lIns="87435" tIns="43717" rIns="87435" bIns="43717">
            <a:normAutofit fontScale="90000"/>
          </a:bodyPr>
          <a:lstStyle/>
          <a:p>
            <a:pPr algn="r"/>
            <a:r>
              <a:rPr lang="en-US" sz="2300" dirty="0" smtClean="0">
                <a:solidFill>
                  <a:schemeClr val="tx1"/>
                </a:solidFill>
              </a:rPr>
              <a:t>Outcome: Collection Diversity Achieved</a:t>
            </a:r>
            <a:br>
              <a:rPr lang="en-US" sz="2300" dirty="0" smtClean="0">
                <a:solidFill>
                  <a:schemeClr val="tx1"/>
                </a:solidFill>
              </a:rPr>
            </a:br>
            <a:r>
              <a:rPr lang="en-US" sz="2300" dirty="0" smtClean="0">
                <a:solidFill>
                  <a:schemeClr val="tx1"/>
                </a:solidFill>
              </a:rPr>
              <a:t>Recommended titles not purchased because too widely held</a:t>
            </a:r>
            <a:endParaRPr lang="en-US" sz="2300" dirty="0">
              <a:solidFill>
                <a:schemeClr val="tx1"/>
              </a:solidFill>
            </a:endParaRPr>
          </a:p>
        </p:txBody>
      </p:sp>
      <p:pic>
        <p:nvPicPr>
          <p:cNvPr id="1026" name="Picture 2"/>
          <p:cNvPicPr>
            <a:picLocks noChangeAspect="1" noChangeArrowheads="1"/>
          </p:cNvPicPr>
          <p:nvPr/>
        </p:nvPicPr>
        <p:blipFill>
          <a:blip r:embed="rId3" cstate="screen"/>
          <a:srcRect/>
          <a:stretch>
            <a:fillRect/>
          </a:stretch>
        </p:blipFill>
        <p:spPr bwMode="auto">
          <a:xfrm>
            <a:off x="0" y="1324917"/>
            <a:ext cx="9144000" cy="4694883"/>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4934857" y="1304288"/>
            <a:ext cx="1016000" cy="4689022"/>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5" tIns="45692" rIns="91385" bIns="45692" rtlCol="0" anchor="ctr"/>
          <a:lstStyle/>
          <a:p>
            <a:pPr algn="ctr" defTabSz="913935" fontAlgn="base">
              <a:spcBef>
                <a:spcPct val="0"/>
              </a:spcBef>
              <a:spcAft>
                <a:spcPct val="0"/>
              </a:spcAft>
            </a:pPr>
            <a:endParaRPr lang="en-US" dirty="0">
              <a:solidFill>
                <a:prstClr val="white"/>
              </a:solidFill>
            </a:endParaRPr>
          </a:p>
        </p:txBody>
      </p:sp>
      <p:sp>
        <p:nvSpPr>
          <p:cNvPr id="6" name="Right Arrow 5"/>
          <p:cNvSpPr/>
          <p:nvPr/>
        </p:nvSpPr>
        <p:spPr>
          <a:xfrm rot="999055" flipH="1">
            <a:off x="5773629" y="4047643"/>
            <a:ext cx="2552168" cy="1685117"/>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7400" tIns="43700" rIns="87400" bIns="43700" rtlCol="0" anchor="ctr"/>
          <a:lstStyle/>
          <a:p>
            <a:pPr algn="ctr" defTabSz="914307" fontAlgn="base">
              <a:spcBef>
                <a:spcPct val="0"/>
              </a:spcBef>
              <a:spcAft>
                <a:spcPct val="0"/>
              </a:spcAft>
            </a:pPr>
            <a:r>
              <a:rPr lang="en-US" dirty="0" smtClean="0">
                <a:solidFill>
                  <a:prstClr val="black"/>
                </a:solidFill>
              </a:rPr>
              <a:t># Holdings in IDS Libraries </a:t>
            </a:r>
          </a:p>
          <a:p>
            <a:pPr algn="ctr" defTabSz="914307" fontAlgn="base">
              <a:spcBef>
                <a:spcPct val="0"/>
              </a:spcBef>
              <a:spcAft>
                <a:spcPct val="0"/>
              </a:spcAft>
            </a:pPr>
            <a:r>
              <a:rPr lang="en-US" sz="1300" i="1" dirty="0" smtClean="0">
                <a:solidFill>
                  <a:prstClr val="black"/>
                </a:solidFill>
              </a:rPr>
              <a:t>Quick delivery libraries</a:t>
            </a:r>
            <a:endParaRPr lang="en-US" sz="1300" i="1"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 val="25473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686800" cy="477054"/>
          </a:xfrm>
          <a:prstGeom prst="rect">
            <a:avLst/>
          </a:prstGeom>
          <a:noFill/>
        </p:spPr>
        <p:txBody>
          <a:bodyPr wrap="square" rtlCol="0">
            <a:spAutoFit/>
          </a:bodyPr>
          <a:lstStyle/>
          <a:p>
            <a:pPr fontAlgn="base">
              <a:spcBef>
                <a:spcPct val="0"/>
              </a:spcBef>
              <a:spcAft>
                <a:spcPct val="0"/>
              </a:spcAft>
            </a:pPr>
            <a:r>
              <a:rPr lang="en-US" sz="2500" dirty="0" smtClean="0">
                <a:solidFill>
                  <a:prstClr val="black"/>
                </a:solidFill>
                <a:latin typeface="Arial" charset="0"/>
              </a:rPr>
              <a:t>Documentation &amp; downloads @ http://</a:t>
            </a:r>
            <a:r>
              <a:rPr lang="en-US" sz="2500" dirty="0" err="1" smtClean="0">
                <a:solidFill>
                  <a:prstClr val="black"/>
                </a:solidFill>
                <a:latin typeface="Arial" charset="0"/>
              </a:rPr>
              <a:t>gist.idsproject.org</a:t>
            </a:r>
            <a:endParaRPr lang="en-US" sz="2500" dirty="0">
              <a:solidFill>
                <a:prstClr val="black"/>
              </a:solidFill>
              <a:latin typeface="Arial" charset="0"/>
            </a:endParaRPr>
          </a:p>
        </p:txBody>
      </p:sp>
      <p:pic>
        <p:nvPicPr>
          <p:cNvPr id="5" name="Picture 4"/>
          <p:cNvPicPr>
            <a:picLocks noChangeAspect="1"/>
          </p:cNvPicPr>
          <p:nvPr/>
        </p:nvPicPr>
        <p:blipFill>
          <a:blip r:embed="rId3" cstate="screen"/>
          <a:stretch>
            <a:fillRect/>
          </a:stretch>
        </p:blipFill>
        <p:spPr>
          <a:xfrm>
            <a:off x="228600" y="762000"/>
            <a:ext cx="8656872"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mc="http://schemas.openxmlformats.org/markup-compatibility/2006" xmlns:mv="urn:schemas-microsoft-com:mac:vml" xmlns:p14="http://schemas.microsoft.com/office/powerpoint/2010/main" xmlns="" val="1336261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608" y="0"/>
            <a:ext cx="7498080" cy="1143000"/>
          </a:xfrm>
        </p:spPr>
        <p:txBody>
          <a:bodyPr/>
          <a:lstStyle/>
          <a:p>
            <a:r>
              <a:rPr lang="en-US" dirty="0" smtClean="0"/>
              <a:t>GIST Documentation</a:t>
            </a:r>
            <a:endParaRPr lang="en-US" dirty="0"/>
          </a:p>
        </p:txBody>
      </p:sp>
      <p:sp>
        <p:nvSpPr>
          <p:cNvPr id="4" name="Content Placeholder 3"/>
          <p:cNvSpPr>
            <a:spLocks noGrp="1"/>
          </p:cNvSpPr>
          <p:nvPr>
            <p:ph idx="1"/>
          </p:nvPr>
        </p:nvSpPr>
        <p:spPr>
          <a:xfrm>
            <a:off x="1219200" y="990600"/>
            <a:ext cx="7714488" cy="5257800"/>
          </a:xfrm>
        </p:spPr>
        <p:txBody>
          <a:bodyPr>
            <a:normAutofit/>
          </a:bodyPr>
          <a:lstStyle/>
          <a:p>
            <a:r>
              <a:rPr lang="en-US" sz="2800" dirty="0" smtClean="0"/>
              <a:t>HTML, scripts, custom layouts, &amp; email templates</a:t>
            </a:r>
          </a:p>
          <a:p>
            <a:r>
              <a:rPr lang="en-US" sz="2800" dirty="0" smtClean="0"/>
              <a:t>Complete installation &amp; implementation guide</a:t>
            </a:r>
          </a:p>
          <a:p>
            <a:r>
              <a:rPr lang="en-US" sz="2800" dirty="0" smtClean="0"/>
              <a:t>Sample routing rules, email routing, &amp; custom queues</a:t>
            </a:r>
          </a:p>
          <a:p>
            <a:r>
              <a:rPr lang="en-US" sz="2800" dirty="0" smtClean="0"/>
              <a:t>How to get started using a test implementation</a:t>
            </a:r>
            <a:endParaRPr lang="en-US" sz="2800" dirty="0"/>
          </a:p>
        </p:txBody>
      </p:sp>
      <p:sp>
        <p:nvSpPr>
          <p:cNvPr id="6" name="TextBox 5"/>
          <p:cNvSpPr txBox="1"/>
          <p:nvPr/>
        </p:nvSpPr>
        <p:spPr>
          <a:xfrm>
            <a:off x="2743200" y="6519446"/>
            <a:ext cx="4780776" cy="338554"/>
          </a:xfrm>
          <a:prstGeom prst="rect">
            <a:avLst/>
          </a:prstGeom>
          <a:noFill/>
        </p:spPr>
        <p:txBody>
          <a:bodyPr wrap="none" rtlCol="0">
            <a:spAutoFit/>
          </a:bodyPr>
          <a:lstStyle/>
          <a:p>
            <a:pPr fontAlgn="base">
              <a:spcBef>
                <a:spcPct val="0"/>
              </a:spcBef>
              <a:spcAft>
                <a:spcPct val="0"/>
              </a:spcAft>
            </a:pPr>
            <a:r>
              <a:rPr lang="en-US" sz="1600" dirty="0" smtClean="0">
                <a:solidFill>
                  <a:prstClr val="white">
                    <a:lumMod val="50000"/>
                  </a:prstClr>
                </a:solidFill>
                <a:latin typeface="Arial" charset="0"/>
              </a:rPr>
              <a:t>Sample routing rule with copy &amp; paste </a:t>
            </a:r>
            <a:r>
              <a:rPr lang="en-US" sz="1600" dirty="0" err="1" smtClean="0">
                <a:solidFill>
                  <a:prstClr val="white">
                    <a:lumMod val="50000"/>
                  </a:prstClr>
                </a:solidFill>
                <a:latin typeface="Arial" charset="0"/>
              </a:rPr>
              <a:t>MatchString</a:t>
            </a:r>
            <a:endParaRPr lang="en-US" sz="1600" dirty="0">
              <a:solidFill>
                <a:prstClr val="white">
                  <a:lumMod val="50000"/>
                </a:prstClr>
              </a:solidFill>
              <a:latin typeface="Arial" charset="0"/>
            </a:endParaRPr>
          </a:p>
        </p:txBody>
      </p:sp>
      <p:pic>
        <p:nvPicPr>
          <p:cNvPr id="7" name="Picture 6"/>
          <p:cNvPicPr>
            <a:picLocks noChangeAspect="1"/>
          </p:cNvPicPr>
          <p:nvPr/>
        </p:nvPicPr>
        <p:blipFill>
          <a:blip r:embed="rId2" cstate="screen"/>
          <a:stretch>
            <a:fillRect/>
          </a:stretch>
        </p:blipFill>
        <p:spPr>
          <a:xfrm>
            <a:off x="2286000" y="3505200"/>
            <a:ext cx="5562600" cy="29372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mc="http://schemas.openxmlformats.org/markup-compatibility/2006" xmlns:mv="urn:schemas-microsoft-com:mac:vml" xmlns:p14="http://schemas.microsoft.com/office/powerpoint/2010/main" xmlns="" val="3624129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GIST Requirements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ILLiad 8 client </a:t>
            </a:r>
          </a:p>
          <a:p>
            <a:r>
              <a:rPr lang="en-US" dirty="0" smtClean="0"/>
              <a:t>Staff manager access</a:t>
            </a:r>
          </a:p>
          <a:p>
            <a:r>
              <a:rPr lang="en-US" dirty="0" smtClean="0"/>
              <a:t>Customization Manager access</a:t>
            </a:r>
          </a:p>
          <a:p>
            <a:r>
              <a:rPr lang="en-US" dirty="0" smtClean="0"/>
              <a:t>Access to your </a:t>
            </a:r>
            <a:r>
              <a:rPr lang="en-US" dirty="0" err="1" smtClean="0"/>
              <a:t>ILLiad</a:t>
            </a:r>
            <a:r>
              <a:rPr lang="en-US" dirty="0" smtClean="0"/>
              <a:t> web server (written on .net framework so GIST will work for OCLC hosted sites)</a:t>
            </a:r>
          </a:p>
          <a:p>
            <a:r>
              <a:rPr lang="en-US" dirty="0" smtClean="0"/>
              <a:t>Basic knowledge of HTML and CSS</a:t>
            </a:r>
          </a:p>
          <a:p>
            <a:r>
              <a:rPr lang="en-US" dirty="0" smtClean="0"/>
              <a:t>Communication &amp; coordination between your acquisitions, ILL,  administration &amp; web person</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1943202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txBody>
          <a:bodyPr/>
          <a:lstStyle/>
          <a:p>
            <a:r>
              <a:rPr lang="en-US" dirty="0" smtClean="0"/>
              <a:t>We guide you through…</a:t>
            </a:r>
            <a:endParaRPr lang="en-US" dirty="0"/>
          </a:p>
        </p:txBody>
      </p:sp>
      <p:sp>
        <p:nvSpPr>
          <p:cNvPr id="3" name="Content Placeholder 2"/>
          <p:cNvSpPr>
            <a:spLocks noGrp="1"/>
          </p:cNvSpPr>
          <p:nvPr>
            <p:ph idx="1"/>
          </p:nvPr>
        </p:nvSpPr>
        <p:spPr>
          <a:xfrm>
            <a:off x="990600" y="1219200"/>
            <a:ext cx="8153400" cy="5334000"/>
          </a:xfrm>
        </p:spPr>
        <p:txBody>
          <a:bodyPr>
            <a:normAutofit fontScale="92500"/>
          </a:bodyPr>
          <a:lstStyle/>
          <a:p>
            <a:r>
              <a:rPr lang="en-US" sz="2800" dirty="0" smtClean="0"/>
              <a:t>Creating the necessary routing rules &amp; custom queues</a:t>
            </a:r>
          </a:p>
          <a:p>
            <a:r>
              <a:rPr lang="en-US" sz="2800" dirty="0" smtClean="0"/>
              <a:t>Creating email routing for your workflow</a:t>
            </a:r>
          </a:p>
          <a:p>
            <a:r>
              <a:rPr lang="en-US" sz="2800" dirty="0" smtClean="0"/>
              <a:t>Managing access to the client for acquisitions staff</a:t>
            </a:r>
          </a:p>
          <a:p>
            <a:r>
              <a:rPr lang="en-US" sz="2800" dirty="0" smtClean="0"/>
              <a:t>Customizing your </a:t>
            </a:r>
            <a:r>
              <a:rPr lang="en-US" sz="2800" dirty="0" err="1" smtClean="0"/>
              <a:t>ILLiad</a:t>
            </a:r>
            <a:r>
              <a:rPr lang="en-US" sz="2800" dirty="0" smtClean="0"/>
              <a:t> web pages</a:t>
            </a:r>
          </a:p>
          <a:p>
            <a:r>
              <a:rPr lang="en-US" sz="2800" dirty="0" smtClean="0"/>
              <a:t>Repurposing </a:t>
            </a:r>
            <a:r>
              <a:rPr lang="en-US" sz="2800" dirty="0" err="1" smtClean="0"/>
              <a:t>ILLiad’s</a:t>
            </a:r>
            <a:r>
              <a:rPr lang="en-US" sz="2800" dirty="0" smtClean="0"/>
              <a:t> request fields</a:t>
            </a:r>
          </a:p>
          <a:p>
            <a:r>
              <a:rPr lang="en-US" sz="2800" dirty="0" smtClean="0"/>
              <a:t>Customizing the client interface</a:t>
            </a:r>
          </a:p>
          <a:p>
            <a:pPr>
              <a:buNone/>
            </a:pPr>
            <a:endParaRPr lang="en-US" sz="900" dirty="0" smtClean="0"/>
          </a:p>
          <a:p>
            <a:pPr algn="ctr">
              <a:buNone/>
            </a:pPr>
            <a:r>
              <a:rPr lang="en-US" sz="2800" i="1" dirty="0" smtClean="0"/>
              <a:t>All found on the GIST Workflow Toolkit</a:t>
            </a:r>
          </a:p>
          <a:p>
            <a:pPr algn="ctr">
              <a:buNone/>
            </a:pPr>
            <a:r>
              <a:rPr lang="en-US" sz="3600" i="1" dirty="0" smtClean="0">
                <a:hlinkClick r:id="rId2"/>
              </a:rPr>
              <a:t>http://gist.idsproject.org</a:t>
            </a:r>
            <a:endParaRPr lang="en-US" sz="3600" i="1" dirty="0" smtClean="0"/>
          </a:p>
          <a:p>
            <a:pPr algn="ctr">
              <a:buNone/>
            </a:pPr>
            <a:endParaRPr lang="en-US" sz="3600" i="1" dirty="0" smtClean="0">
              <a:solidFill>
                <a:srgbClr val="FF0000"/>
              </a:solidFill>
              <a:latin typeface="Arial" pitchFamily="34" charset="0"/>
              <a:cs typeface="Arial" pitchFamily="34" charset="0"/>
            </a:endParaRPr>
          </a:p>
          <a:p>
            <a:pPr algn="ctr">
              <a:buNone/>
            </a:pPr>
            <a:r>
              <a:rPr lang="en-US" sz="2600" i="1" dirty="0" smtClean="0">
                <a:solidFill>
                  <a:srgbClr val="FF0000"/>
                </a:solidFill>
                <a:latin typeface="Arial" pitchFamily="34" charset="0"/>
                <a:cs typeface="Arial" pitchFamily="34" charset="0"/>
              </a:rPr>
              <a:t>Now for the real tough part…</a:t>
            </a:r>
          </a:p>
          <a:p>
            <a:pPr>
              <a:buNone/>
            </a:pPr>
            <a:endParaRPr lang="en-US" sz="2800" i="1" dirty="0" smtClean="0"/>
          </a:p>
        </p:txBody>
      </p:sp>
    </p:spTree>
    <p:extLst>
      <p:ext uri="{BB962C8B-B14F-4D97-AF65-F5344CB8AC3E}">
        <p14:creationId xmlns:mc="http://schemas.openxmlformats.org/markup-compatibility/2006" xmlns:mv="urn:schemas-microsoft-com:mac:vml" xmlns:p14="http://schemas.microsoft.com/office/powerpoint/2010/main" xmlns="" val="9046871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GIST Acquisitions manager</a:t>
            </a:r>
            <a:endParaRPr lang="en-US" dirty="0"/>
          </a:p>
        </p:txBody>
      </p:sp>
      <p:sp>
        <p:nvSpPr>
          <p:cNvPr id="3" name="Rounded Rectangle 2"/>
          <p:cNvSpPr/>
          <p:nvPr/>
        </p:nvSpPr>
        <p:spPr>
          <a:xfrm>
            <a:off x="228600" y="1524000"/>
            <a:ext cx="8686800" cy="4267200"/>
          </a:xfrm>
          <a:prstGeom prst="roundRect">
            <a:avLst/>
          </a:prstGeom>
          <a:solidFill>
            <a:schemeClr val="lt1">
              <a:alpha val="61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i="1" dirty="0" smtClean="0">
                <a:solidFill>
                  <a:prstClr val="black"/>
                </a:solidFill>
              </a:rPr>
              <a:t>In Development – to be released August 2011</a:t>
            </a:r>
          </a:p>
          <a:p>
            <a:pPr algn="ctr"/>
            <a:endParaRPr lang="en-US" sz="1600" dirty="0" smtClean="0">
              <a:solidFill>
                <a:prstClr val="black"/>
              </a:solidFill>
            </a:endParaRPr>
          </a:p>
          <a:p>
            <a:r>
              <a:rPr lang="en-US" sz="2400" b="1" dirty="0" smtClean="0">
                <a:solidFill>
                  <a:prstClr val="black"/>
                </a:solidFill>
              </a:rPr>
              <a:t>GIST Goals: </a:t>
            </a:r>
          </a:p>
          <a:p>
            <a:r>
              <a:rPr lang="en-US" sz="2400" dirty="0" smtClean="0">
                <a:solidFill>
                  <a:prstClr val="black"/>
                </a:solidFill>
              </a:rPr>
              <a:t>Optimize workflow by leveraging systems to do more work while reducing the time staff spends to make informed decisions and process materials.  </a:t>
            </a:r>
          </a:p>
          <a:p>
            <a:endParaRPr lang="en-US" sz="2400" dirty="0" smtClean="0">
              <a:solidFill>
                <a:prstClr val="black"/>
              </a:solidFill>
            </a:endParaRPr>
          </a:p>
          <a:p>
            <a:r>
              <a:rPr lang="en-US" sz="2400" dirty="0" smtClean="0">
                <a:solidFill>
                  <a:prstClr val="black"/>
                </a:solidFill>
              </a:rPr>
              <a:t>GIST Acquisitions Manager</a:t>
            </a:r>
          </a:p>
          <a:p>
            <a:pPr marL="342900" indent="-342900">
              <a:buFont typeface="Arial" pitchFamily="34" charset="0"/>
              <a:buChar char="•"/>
            </a:pPr>
            <a:r>
              <a:rPr lang="en-US" sz="2000" dirty="0" smtClean="0">
                <a:solidFill>
                  <a:prstClr val="black"/>
                </a:solidFill>
              </a:rPr>
              <a:t>Further develop GIST for Web to incorporate budget information.</a:t>
            </a:r>
          </a:p>
          <a:p>
            <a:pPr marL="342900" indent="-342900">
              <a:buFont typeface="Arial" pitchFamily="34" charset="0"/>
              <a:buChar char="•"/>
            </a:pPr>
            <a:r>
              <a:rPr lang="en-US" sz="2000" dirty="0" smtClean="0">
                <a:solidFill>
                  <a:prstClr val="black"/>
                </a:solidFill>
              </a:rPr>
              <a:t>Develop acquisitions features, such as budget, fund, and invoice management features in an Acquisitions Manager component.</a:t>
            </a:r>
            <a:endParaRPr lang="en-US" sz="2000"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 val="719953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3143" y="0"/>
            <a:ext cx="7772400" cy="381001"/>
          </a:xfrm>
        </p:spPr>
        <p:txBody>
          <a:bodyPr>
            <a:noAutofit/>
          </a:bodyPr>
          <a:lstStyle/>
          <a:p>
            <a:pPr algn="ctr"/>
            <a:r>
              <a:rPr lang="en-US" sz="2800" b="1" dirty="0" smtClean="0">
                <a:effectLst/>
              </a:rPr>
              <a:t>GIST Acquisitions Manager</a:t>
            </a:r>
            <a:endParaRPr lang="en-US" sz="2800" b="1" dirty="0">
              <a:effectLst/>
            </a:endParaRPr>
          </a:p>
        </p:txBody>
      </p:sp>
      <p:sp>
        <p:nvSpPr>
          <p:cNvPr id="16" name="Slide Number Placeholder 15"/>
          <p:cNvSpPr>
            <a:spLocks noGrp="1"/>
          </p:cNvSpPr>
          <p:nvPr>
            <p:ph type="sldNum" sz="quarter" idx="12"/>
          </p:nvPr>
        </p:nvSpPr>
        <p:spPr/>
        <p:txBody>
          <a:bodyPr/>
          <a:lstStyle/>
          <a:p>
            <a:fld id="{3023AC8E-AD32-4E7E-87DC-3C962FF37107}" type="slidenum">
              <a:rPr lang="en-US" smtClean="0">
                <a:solidFill>
                  <a:srgbClr val="F0A22E">
                    <a:shade val="75000"/>
                  </a:srgbClr>
                </a:solidFill>
              </a:rPr>
              <a:pPr/>
              <a:t>28</a:t>
            </a:fld>
            <a:endParaRPr lang="en-US">
              <a:solidFill>
                <a:srgbClr val="F0A22E">
                  <a:shade val="75000"/>
                </a:srgbClr>
              </a:solidFill>
            </a:endParaRPr>
          </a:p>
        </p:txBody>
      </p:sp>
      <p:pic>
        <p:nvPicPr>
          <p:cNvPr id="4" name="Picture 2"/>
          <p:cNvPicPr>
            <a:picLocks noChangeAspect="1" noChangeArrowheads="1"/>
          </p:cNvPicPr>
          <p:nvPr/>
        </p:nvPicPr>
        <p:blipFill>
          <a:blip r:embed="rId3" cstate="screen"/>
          <a:srcRect/>
          <a:stretch>
            <a:fillRect/>
          </a:stretch>
        </p:blipFill>
        <p:spPr bwMode="auto">
          <a:xfrm>
            <a:off x="0" y="762001"/>
            <a:ext cx="1687287" cy="1893511"/>
          </a:xfrm>
          <a:prstGeom prst="rect">
            <a:avLst/>
          </a:prstGeom>
          <a:ln>
            <a:noFill/>
          </a:ln>
          <a:effectLst>
            <a:outerShdw blurRad="292100" dist="139700" dir="2700000" algn="tl" rotWithShape="0">
              <a:srgbClr val="333333">
                <a:alpha val="65000"/>
              </a:srgbClr>
            </a:outerShdw>
          </a:effectLst>
        </p:spPr>
      </p:pic>
      <p:sp>
        <p:nvSpPr>
          <p:cNvPr id="6" name="Up Arrow Callout 5"/>
          <p:cNvSpPr/>
          <p:nvPr/>
        </p:nvSpPr>
        <p:spPr>
          <a:xfrm>
            <a:off x="76200" y="2667000"/>
            <a:ext cx="1404257" cy="1828800"/>
          </a:xfrm>
          <a:prstGeom prst="upArrowCallout">
            <a:avLst>
              <a:gd name="adj1" fmla="val 25000"/>
              <a:gd name="adj2" fmla="val 25000"/>
              <a:gd name="adj3" fmla="val 25000"/>
              <a:gd name="adj4" fmla="val 7341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smtClean="0">
                <a:solidFill>
                  <a:prstClr val="black"/>
                </a:solidFill>
              </a:rPr>
              <a:t>Funds</a:t>
            </a:r>
          </a:p>
          <a:p>
            <a:r>
              <a:rPr lang="en-US" sz="1000" dirty="0" smtClean="0">
                <a:solidFill>
                  <a:prstClr val="black"/>
                </a:solidFill>
              </a:rPr>
              <a:t>Configure visibility as appropriate: On/Off,</a:t>
            </a:r>
          </a:p>
          <a:p>
            <a:r>
              <a:rPr lang="en-US" sz="1000" dirty="0" smtClean="0">
                <a:solidFill>
                  <a:prstClr val="black"/>
                </a:solidFill>
              </a:rPr>
              <a:t>Username  &amp; Funds,</a:t>
            </a:r>
          </a:p>
          <a:p>
            <a:r>
              <a:rPr lang="en-US" sz="1000" dirty="0" smtClean="0">
                <a:solidFill>
                  <a:prstClr val="black"/>
                </a:solidFill>
              </a:rPr>
              <a:t>Dept – General Fund,</a:t>
            </a:r>
          </a:p>
          <a:p>
            <a:r>
              <a:rPr lang="en-US" sz="1000" dirty="0" smtClean="0">
                <a:solidFill>
                  <a:prstClr val="black"/>
                </a:solidFill>
              </a:rPr>
              <a:t>Description: Radio button w/name &amp; totals</a:t>
            </a:r>
            <a:endParaRPr lang="en-US" sz="1000" dirty="0">
              <a:solidFill>
                <a:prstClr val="black"/>
              </a:solidFill>
            </a:endParaRPr>
          </a:p>
        </p:txBody>
      </p:sp>
      <p:pic>
        <p:nvPicPr>
          <p:cNvPr id="8" name="Picture 6"/>
          <p:cNvPicPr>
            <a:picLocks noChangeAspect="1" noChangeArrowheads="1"/>
          </p:cNvPicPr>
          <p:nvPr/>
        </p:nvPicPr>
        <p:blipFill>
          <a:blip r:embed="rId4" cstate="screen"/>
          <a:srcRect/>
          <a:stretch>
            <a:fillRect/>
          </a:stretch>
        </p:blipFill>
        <p:spPr bwMode="auto">
          <a:xfrm>
            <a:off x="2177142" y="762000"/>
            <a:ext cx="3461657" cy="2244840"/>
          </a:xfrm>
          <a:prstGeom prst="rect">
            <a:avLst/>
          </a:prstGeom>
          <a:ln>
            <a:noFill/>
          </a:ln>
          <a:effectLst>
            <a:outerShdw blurRad="292100" dist="139700" dir="2700000" algn="tl" rotWithShape="0">
              <a:srgbClr val="333333">
                <a:alpha val="65000"/>
              </a:srgbClr>
            </a:outerShdw>
          </a:effectLst>
        </p:spPr>
      </p:pic>
      <p:sp>
        <p:nvSpPr>
          <p:cNvPr id="9" name="Up Arrow Callout 8"/>
          <p:cNvSpPr/>
          <p:nvPr/>
        </p:nvSpPr>
        <p:spPr>
          <a:xfrm>
            <a:off x="2993572" y="2362200"/>
            <a:ext cx="3559628" cy="4114800"/>
          </a:xfrm>
          <a:prstGeom prst="upArrowCallout">
            <a:avLst>
              <a:gd name="adj1" fmla="val 24006"/>
              <a:gd name="adj2" fmla="val 25994"/>
              <a:gd name="adj3" fmla="val 14064"/>
              <a:gd name="adj4" fmla="val 81110"/>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1600" b="1" dirty="0" smtClean="0">
                <a:solidFill>
                  <a:prstClr val="black"/>
                </a:solidFill>
              </a:rPr>
              <a:t>Purchasing</a:t>
            </a:r>
          </a:p>
          <a:p>
            <a:r>
              <a:rPr lang="en-US" sz="1000" b="1" dirty="0" smtClean="0">
                <a:solidFill>
                  <a:prstClr val="black"/>
                </a:solidFill>
              </a:rPr>
              <a:t>Price Check</a:t>
            </a:r>
          </a:p>
          <a:p>
            <a:pPr marL="228600" indent="-228600">
              <a:buFont typeface="Arial" pitchFamily="34" charset="0"/>
              <a:buChar char="•"/>
            </a:pPr>
            <a:r>
              <a:rPr lang="en-US" sz="1000" dirty="0" smtClean="0">
                <a:solidFill>
                  <a:prstClr val="black"/>
                </a:solidFill>
              </a:rPr>
              <a:t>GIST </a:t>
            </a:r>
            <a:r>
              <a:rPr lang="en-US" sz="1000" dirty="0" err="1" smtClean="0">
                <a:solidFill>
                  <a:prstClr val="black"/>
                </a:solidFill>
              </a:rPr>
              <a:t>Addon</a:t>
            </a:r>
            <a:r>
              <a:rPr lang="en-US" sz="1000" dirty="0" smtClean="0">
                <a:solidFill>
                  <a:prstClr val="black"/>
                </a:solidFill>
              </a:rPr>
              <a:t>: Amazon, </a:t>
            </a:r>
            <a:r>
              <a:rPr lang="en-US" sz="1000" dirty="0" err="1" smtClean="0">
                <a:solidFill>
                  <a:prstClr val="black"/>
                </a:solidFill>
              </a:rPr>
              <a:t>Alibris</a:t>
            </a:r>
            <a:r>
              <a:rPr lang="en-US" sz="1000" smtClean="0">
                <a:solidFill>
                  <a:prstClr val="black"/>
                </a:solidFill>
              </a:rPr>
              <a:t>, BWB</a:t>
            </a:r>
            <a:r>
              <a:rPr lang="en-US" sz="1000" dirty="0" smtClean="0">
                <a:solidFill>
                  <a:prstClr val="black"/>
                </a:solidFill>
              </a:rPr>
              <a:t>, GOBI, You select your vendor</a:t>
            </a:r>
          </a:p>
          <a:p>
            <a:endParaRPr lang="en-US" sz="500" dirty="0">
              <a:solidFill>
                <a:prstClr val="black"/>
              </a:solidFill>
            </a:endParaRPr>
          </a:p>
          <a:p>
            <a:r>
              <a:rPr lang="en-US" sz="1000" b="1" dirty="0" smtClean="0">
                <a:solidFill>
                  <a:prstClr val="black"/>
                </a:solidFill>
              </a:rPr>
              <a:t>Ordering Process</a:t>
            </a:r>
          </a:p>
          <a:p>
            <a:r>
              <a:rPr lang="en-US" sz="1000" dirty="0" smtClean="0">
                <a:solidFill>
                  <a:prstClr val="black"/>
                </a:solidFill>
              </a:rPr>
              <a:t>GIST </a:t>
            </a:r>
            <a:r>
              <a:rPr lang="en-US" sz="1000" dirty="0" err="1" smtClean="0">
                <a:solidFill>
                  <a:prstClr val="black"/>
                </a:solidFill>
              </a:rPr>
              <a:t>Addon</a:t>
            </a:r>
            <a:r>
              <a:rPr lang="en-US" sz="1000" dirty="0" smtClean="0">
                <a:solidFill>
                  <a:prstClr val="black"/>
                </a:solidFill>
              </a:rPr>
              <a:t>:  Fund Manager Interface</a:t>
            </a:r>
          </a:p>
          <a:p>
            <a:pPr marL="228600" indent="-228600">
              <a:buFont typeface="Arial" pitchFamily="34" charset="0"/>
              <a:buChar char="•"/>
            </a:pPr>
            <a:r>
              <a:rPr lang="en-US" sz="1000" dirty="0" smtClean="0">
                <a:solidFill>
                  <a:prstClr val="black"/>
                </a:solidFill>
              </a:rPr>
              <a:t>Check current FUNDS (associated with username, department, and general purpose), import current FUNDS.</a:t>
            </a:r>
          </a:p>
          <a:p>
            <a:pPr marL="228600" indent="-228600">
              <a:buFont typeface="Arial" pitchFamily="34" charset="0"/>
              <a:buChar char="•"/>
            </a:pPr>
            <a:r>
              <a:rPr lang="en-US" sz="1000" dirty="0" smtClean="0">
                <a:solidFill>
                  <a:prstClr val="black"/>
                </a:solidFill>
              </a:rPr>
              <a:t>Apply FUNDS in real time.</a:t>
            </a:r>
            <a:endParaRPr lang="en-US" sz="1000" dirty="0">
              <a:solidFill>
                <a:prstClr val="black"/>
              </a:solidFill>
            </a:endParaRPr>
          </a:p>
          <a:p>
            <a:pPr marL="228600" indent="-228600"/>
            <a:endParaRPr lang="en-US" sz="500" dirty="0" smtClean="0">
              <a:solidFill>
                <a:prstClr val="black"/>
              </a:solidFill>
            </a:endParaRPr>
          </a:p>
          <a:p>
            <a:pPr marL="228600" indent="-228600"/>
            <a:r>
              <a:rPr lang="en-US" sz="1000" b="1" dirty="0" smtClean="0">
                <a:solidFill>
                  <a:prstClr val="black"/>
                </a:solidFill>
              </a:rPr>
              <a:t>Purchasing Process</a:t>
            </a:r>
          </a:p>
          <a:p>
            <a:pPr marL="228600" indent="-228600"/>
            <a:r>
              <a:rPr lang="en-US" sz="1000" dirty="0" smtClean="0">
                <a:solidFill>
                  <a:prstClr val="black"/>
                </a:solidFill>
              </a:rPr>
              <a:t>Amazon </a:t>
            </a:r>
            <a:r>
              <a:rPr lang="en-US" sz="1000" dirty="0" err="1" smtClean="0">
                <a:solidFill>
                  <a:prstClr val="black"/>
                </a:solidFill>
              </a:rPr>
              <a:t>Addon</a:t>
            </a:r>
            <a:r>
              <a:rPr lang="en-US" sz="1000" dirty="0" smtClean="0">
                <a:solidFill>
                  <a:prstClr val="black"/>
                </a:solidFill>
              </a:rPr>
              <a:t>: (one example)</a:t>
            </a:r>
          </a:p>
          <a:p>
            <a:pPr marL="228600" indent="-228600">
              <a:buFont typeface="Arial" pitchFamily="34" charset="0"/>
              <a:buChar char="•"/>
            </a:pPr>
            <a:r>
              <a:rPr lang="en-US" sz="1000" dirty="0" smtClean="0">
                <a:solidFill>
                  <a:prstClr val="black"/>
                </a:solidFill>
              </a:rPr>
              <a:t>Import Order Total, Order Number, Estimated shipping date,  Delivery URL</a:t>
            </a:r>
            <a:endParaRPr lang="en-US" sz="1000" strike="sngStrike" dirty="0" smtClean="0">
              <a:solidFill>
                <a:prstClr val="black"/>
              </a:solidFill>
            </a:endParaRPr>
          </a:p>
          <a:p>
            <a:pPr marL="228600" indent="-228600">
              <a:buFont typeface="Arial" pitchFamily="34" charset="0"/>
              <a:buChar char="•"/>
            </a:pPr>
            <a:r>
              <a:rPr lang="en-US" sz="1000" dirty="0" smtClean="0">
                <a:solidFill>
                  <a:prstClr val="black"/>
                </a:solidFill>
              </a:rPr>
              <a:t>Print Procurement Form – institution specific (</a:t>
            </a:r>
            <a:r>
              <a:rPr lang="en-US" sz="1000" dirty="0" err="1" smtClean="0">
                <a:solidFill>
                  <a:prstClr val="black"/>
                </a:solidFill>
              </a:rPr>
              <a:t>addon</a:t>
            </a:r>
            <a:r>
              <a:rPr lang="en-US" sz="1000" dirty="0" smtClean="0">
                <a:solidFill>
                  <a:prstClr val="black"/>
                </a:solidFill>
              </a:rPr>
              <a:t> &amp;/or report)</a:t>
            </a:r>
          </a:p>
          <a:p>
            <a:pPr marL="228600" indent="-228600"/>
            <a:endParaRPr lang="en-US" sz="500" dirty="0" smtClean="0">
              <a:solidFill>
                <a:prstClr val="black"/>
              </a:solidFill>
            </a:endParaRPr>
          </a:p>
          <a:p>
            <a:pPr marL="228600" indent="-228600"/>
            <a:r>
              <a:rPr lang="en-US" sz="1000" b="1" dirty="0" smtClean="0">
                <a:solidFill>
                  <a:prstClr val="black"/>
                </a:solidFill>
              </a:rPr>
              <a:t>Holdings Process</a:t>
            </a:r>
          </a:p>
          <a:p>
            <a:pPr marL="228600" indent="-228600"/>
            <a:r>
              <a:rPr lang="en-US" sz="1000" dirty="0" smtClean="0">
                <a:solidFill>
                  <a:prstClr val="black"/>
                </a:solidFill>
              </a:rPr>
              <a:t>OCLC </a:t>
            </a:r>
            <a:r>
              <a:rPr lang="en-US" sz="1000" dirty="0" err="1" smtClean="0">
                <a:solidFill>
                  <a:prstClr val="black"/>
                </a:solidFill>
              </a:rPr>
              <a:t>Addon</a:t>
            </a:r>
            <a:r>
              <a:rPr lang="en-US" sz="1000" dirty="0" smtClean="0">
                <a:solidFill>
                  <a:prstClr val="black"/>
                </a:solidFill>
              </a:rPr>
              <a:t>: Open OCLC </a:t>
            </a:r>
            <a:r>
              <a:rPr lang="en-US" sz="1000" dirty="0" err="1" smtClean="0">
                <a:solidFill>
                  <a:prstClr val="black"/>
                </a:solidFill>
              </a:rPr>
              <a:t>Connexion</a:t>
            </a:r>
            <a:r>
              <a:rPr lang="en-US" sz="1000" dirty="0">
                <a:solidFill>
                  <a:prstClr val="black"/>
                </a:solidFill>
              </a:rPr>
              <a:t> </a:t>
            </a:r>
            <a:r>
              <a:rPr lang="en-US" sz="1000" dirty="0" smtClean="0">
                <a:solidFill>
                  <a:prstClr val="black"/>
                </a:solidFill>
              </a:rPr>
              <a:t>– search, import LC#. </a:t>
            </a:r>
          </a:p>
          <a:p>
            <a:pPr marL="228600" indent="-228600"/>
            <a:r>
              <a:rPr lang="en-US" sz="1000" dirty="0" smtClean="0">
                <a:solidFill>
                  <a:prstClr val="black"/>
                </a:solidFill>
              </a:rPr>
              <a:t>ILS </a:t>
            </a:r>
            <a:r>
              <a:rPr lang="en-US" sz="1000" dirty="0" err="1" smtClean="0">
                <a:solidFill>
                  <a:prstClr val="black"/>
                </a:solidFill>
              </a:rPr>
              <a:t>Addon</a:t>
            </a:r>
            <a:r>
              <a:rPr lang="en-US" sz="1000" dirty="0" smtClean="0">
                <a:solidFill>
                  <a:prstClr val="black"/>
                </a:solidFill>
              </a:rPr>
              <a:t>: Create Hold? (long-term TAG project)</a:t>
            </a:r>
          </a:p>
        </p:txBody>
      </p:sp>
      <p:sp>
        <p:nvSpPr>
          <p:cNvPr id="10" name="Up Arrow Callout 9"/>
          <p:cNvSpPr/>
          <p:nvPr/>
        </p:nvSpPr>
        <p:spPr>
          <a:xfrm>
            <a:off x="1600200" y="2819400"/>
            <a:ext cx="1295400" cy="3581400"/>
          </a:xfrm>
          <a:prstGeom prst="upArrowCallout">
            <a:avLst>
              <a:gd name="adj1" fmla="val 24006"/>
              <a:gd name="adj2" fmla="val 25994"/>
              <a:gd name="adj3" fmla="val 14064"/>
              <a:gd name="adj4" fmla="val 90371"/>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1600" b="1" dirty="0" smtClean="0">
                <a:solidFill>
                  <a:prstClr val="black"/>
                </a:solidFill>
              </a:rPr>
              <a:t>Review Process</a:t>
            </a:r>
          </a:p>
          <a:p>
            <a:r>
              <a:rPr lang="en-US" sz="1000" dirty="0" smtClean="0">
                <a:solidFill>
                  <a:prstClr val="black"/>
                </a:solidFill>
              </a:rPr>
              <a:t>Email Routing</a:t>
            </a:r>
          </a:p>
          <a:p>
            <a:endParaRPr lang="en-US" sz="500" dirty="0" smtClean="0">
              <a:solidFill>
                <a:prstClr val="black"/>
              </a:solidFill>
            </a:endParaRPr>
          </a:p>
          <a:p>
            <a:r>
              <a:rPr lang="en-US" sz="1000" dirty="0" smtClean="0">
                <a:solidFill>
                  <a:prstClr val="black"/>
                </a:solidFill>
              </a:rPr>
              <a:t>Send to Reviewer:</a:t>
            </a:r>
            <a:endParaRPr lang="en-US" sz="1000" dirty="0">
              <a:solidFill>
                <a:prstClr val="black"/>
              </a:solidFill>
            </a:endParaRPr>
          </a:p>
          <a:p>
            <a:pPr marL="228600" indent="-228600">
              <a:buFontTx/>
              <a:buAutoNum type="arabicPeriod"/>
            </a:pPr>
            <a:r>
              <a:rPr lang="en-US" sz="1000" dirty="0" smtClean="0">
                <a:solidFill>
                  <a:prstClr val="black"/>
                </a:solidFill>
              </a:rPr>
              <a:t>Link </a:t>
            </a:r>
            <a:r>
              <a:rPr lang="en-US" sz="1000" dirty="0">
                <a:solidFill>
                  <a:prstClr val="black"/>
                </a:solidFill>
              </a:rPr>
              <a:t>to GIST-Like Form to see CURRENT Budgets (FUNDS) and trigger Approve / Do Not Approve </a:t>
            </a:r>
            <a:endParaRPr lang="en-US" sz="1000" dirty="0" smtClean="0">
              <a:solidFill>
                <a:prstClr val="black"/>
              </a:solidFill>
            </a:endParaRPr>
          </a:p>
          <a:p>
            <a:pPr marL="228600" indent="-228600">
              <a:buFontTx/>
              <a:buAutoNum type="arabicPeriod"/>
            </a:pPr>
            <a:endParaRPr lang="en-US" sz="1000" dirty="0" smtClean="0">
              <a:solidFill>
                <a:prstClr val="black"/>
              </a:solidFill>
            </a:endParaRPr>
          </a:p>
          <a:p>
            <a:pPr marL="228600" indent="-228600">
              <a:buFontTx/>
              <a:buAutoNum type="arabicPeriod"/>
            </a:pPr>
            <a:r>
              <a:rPr lang="en-US" sz="1000" dirty="0" smtClean="0">
                <a:solidFill>
                  <a:prstClr val="black"/>
                </a:solidFill>
              </a:rPr>
              <a:t>Email reply triggers action via </a:t>
            </a:r>
            <a:r>
              <a:rPr lang="en-US" sz="1000" dirty="0" err="1" smtClean="0">
                <a:solidFill>
                  <a:prstClr val="black"/>
                </a:solidFill>
              </a:rPr>
              <a:t>EmailImport</a:t>
            </a:r>
            <a:endParaRPr lang="en-US" sz="1000" dirty="0">
              <a:solidFill>
                <a:prstClr val="black"/>
              </a:solidFill>
            </a:endParaRPr>
          </a:p>
        </p:txBody>
      </p:sp>
      <p:pic>
        <p:nvPicPr>
          <p:cNvPr id="11" name="Picture 6"/>
          <p:cNvPicPr>
            <a:picLocks noChangeAspect="1" noChangeArrowheads="1"/>
          </p:cNvPicPr>
          <p:nvPr/>
        </p:nvPicPr>
        <p:blipFill>
          <a:blip r:embed="rId5" cstate="screen"/>
          <a:srcRect/>
          <a:stretch>
            <a:fillRect/>
          </a:stretch>
        </p:blipFill>
        <p:spPr bwMode="auto">
          <a:xfrm>
            <a:off x="6281337" y="762000"/>
            <a:ext cx="1556377" cy="1981200"/>
          </a:xfrm>
          <a:prstGeom prst="rect">
            <a:avLst/>
          </a:prstGeom>
          <a:ln>
            <a:noFill/>
          </a:ln>
          <a:effectLst>
            <a:outerShdw blurRad="292100" dist="139700" dir="2700000" algn="tl" rotWithShape="0">
              <a:srgbClr val="333333">
                <a:alpha val="65000"/>
              </a:srgbClr>
            </a:outerShdw>
          </a:effectLst>
        </p:spPr>
      </p:pic>
      <p:sp>
        <p:nvSpPr>
          <p:cNvPr id="12" name="Up Arrow Callout 11"/>
          <p:cNvSpPr/>
          <p:nvPr/>
        </p:nvSpPr>
        <p:spPr>
          <a:xfrm>
            <a:off x="6683828" y="2743200"/>
            <a:ext cx="1774372" cy="2514600"/>
          </a:xfrm>
          <a:prstGeom prst="upArrowCallout">
            <a:avLst>
              <a:gd name="adj1" fmla="val 24006"/>
              <a:gd name="adj2" fmla="val 25994"/>
              <a:gd name="adj3" fmla="val 14064"/>
              <a:gd name="adj4" fmla="val 82999"/>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600" b="1" dirty="0" smtClean="0">
                <a:solidFill>
                  <a:prstClr val="black"/>
                </a:solidFill>
              </a:rPr>
              <a:t>Receiving Process</a:t>
            </a:r>
          </a:p>
          <a:p>
            <a:endParaRPr lang="en-US" sz="1000" i="1" dirty="0" smtClean="0">
              <a:solidFill>
                <a:prstClr val="black"/>
              </a:solidFill>
            </a:endParaRPr>
          </a:p>
          <a:p>
            <a:pPr marL="228600" indent="-228600"/>
            <a:r>
              <a:rPr lang="en-US" sz="1000" i="1" dirty="0" smtClean="0">
                <a:solidFill>
                  <a:prstClr val="black"/>
                </a:solidFill>
              </a:rPr>
              <a:t>Depending on if library adds holdings at point of order…</a:t>
            </a:r>
          </a:p>
          <a:p>
            <a:pPr marL="228600" indent="-228600"/>
            <a:endParaRPr lang="en-US" sz="1000" i="1" dirty="0" smtClean="0">
              <a:solidFill>
                <a:prstClr val="black"/>
              </a:solidFill>
            </a:endParaRPr>
          </a:p>
          <a:p>
            <a:pPr marL="228600" indent="-228600"/>
            <a:r>
              <a:rPr lang="en-US" sz="1000" b="1" dirty="0" smtClean="0">
                <a:solidFill>
                  <a:prstClr val="black"/>
                </a:solidFill>
              </a:rPr>
              <a:t>Holdings Process</a:t>
            </a:r>
          </a:p>
          <a:p>
            <a:pPr marL="228600" indent="-228600"/>
            <a:r>
              <a:rPr lang="en-US" sz="1000" dirty="0" smtClean="0">
                <a:solidFill>
                  <a:prstClr val="black"/>
                </a:solidFill>
              </a:rPr>
              <a:t>OCLC </a:t>
            </a:r>
            <a:r>
              <a:rPr lang="en-US" sz="1000" dirty="0" err="1" smtClean="0">
                <a:solidFill>
                  <a:prstClr val="black"/>
                </a:solidFill>
              </a:rPr>
              <a:t>Addon</a:t>
            </a:r>
            <a:r>
              <a:rPr lang="en-US" sz="1000" dirty="0" smtClean="0">
                <a:solidFill>
                  <a:prstClr val="black"/>
                </a:solidFill>
              </a:rPr>
              <a:t>: Open OCLC </a:t>
            </a:r>
            <a:r>
              <a:rPr lang="en-US" sz="1000" dirty="0" err="1" smtClean="0">
                <a:solidFill>
                  <a:prstClr val="black"/>
                </a:solidFill>
              </a:rPr>
              <a:t>Connexion</a:t>
            </a:r>
            <a:r>
              <a:rPr lang="en-US" sz="1000" dirty="0" smtClean="0">
                <a:solidFill>
                  <a:prstClr val="black"/>
                </a:solidFill>
              </a:rPr>
              <a:t> – search, import LC#.</a:t>
            </a:r>
          </a:p>
          <a:p>
            <a:pPr marL="228600" indent="-228600"/>
            <a:r>
              <a:rPr lang="en-US" sz="1000" dirty="0" smtClean="0">
                <a:solidFill>
                  <a:prstClr val="black"/>
                </a:solidFill>
              </a:rPr>
              <a:t>ILS </a:t>
            </a:r>
            <a:r>
              <a:rPr lang="en-US" sz="1000" dirty="0" err="1" smtClean="0">
                <a:solidFill>
                  <a:prstClr val="black"/>
                </a:solidFill>
              </a:rPr>
              <a:t>Addon</a:t>
            </a:r>
            <a:r>
              <a:rPr lang="en-US" sz="1000" dirty="0" smtClean="0">
                <a:solidFill>
                  <a:prstClr val="black"/>
                </a:solidFill>
              </a:rPr>
              <a:t>: Create Hold?</a:t>
            </a:r>
          </a:p>
        </p:txBody>
      </p:sp>
      <p:sp>
        <p:nvSpPr>
          <p:cNvPr id="13" name="Right Arrow 12"/>
          <p:cNvSpPr/>
          <p:nvPr/>
        </p:nvSpPr>
        <p:spPr>
          <a:xfrm>
            <a:off x="1687286" y="1524000"/>
            <a:ext cx="544286" cy="609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ight Arrow 13"/>
          <p:cNvSpPr/>
          <p:nvPr/>
        </p:nvSpPr>
        <p:spPr>
          <a:xfrm>
            <a:off x="5704114" y="1447800"/>
            <a:ext cx="544286" cy="609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ight Arrow 14"/>
          <p:cNvSpPr/>
          <p:nvPr/>
        </p:nvSpPr>
        <p:spPr>
          <a:xfrm>
            <a:off x="7848600" y="476220"/>
            <a:ext cx="1186543" cy="2628960"/>
          </a:xfrm>
          <a:prstGeom prst="rightArrow">
            <a:avLst>
              <a:gd name="adj1" fmla="val 50000"/>
              <a:gd name="adj2" fmla="val 3140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buFont typeface="Arial" charset="0"/>
              <a:buChar char="•"/>
            </a:pPr>
            <a:r>
              <a:rPr lang="en-US" sz="1000" dirty="0" smtClean="0">
                <a:solidFill>
                  <a:prstClr val="black"/>
                </a:solidFill>
              </a:rPr>
              <a:t>Hold for Pickup</a:t>
            </a:r>
          </a:p>
          <a:p>
            <a:pPr>
              <a:buFont typeface="Arial" charset="0"/>
              <a:buChar char="•"/>
            </a:pPr>
            <a:r>
              <a:rPr lang="en-US" sz="1000" dirty="0" smtClean="0">
                <a:solidFill>
                  <a:prstClr val="black"/>
                </a:solidFill>
              </a:rPr>
              <a:t>Mail to Address</a:t>
            </a:r>
          </a:p>
          <a:p>
            <a:pPr>
              <a:buFont typeface="Arial" charset="0"/>
              <a:buChar char="•"/>
            </a:pPr>
            <a:r>
              <a:rPr lang="en-US" sz="1000" dirty="0" smtClean="0">
                <a:solidFill>
                  <a:prstClr val="black"/>
                </a:solidFill>
              </a:rPr>
              <a:t>Place on Reserve</a:t>
            </a:r>
          </a:p>
          <a:p>
            <a:pPr>
              <a:buFont typeface="Arial" charset="0"/>
              <a:buChar char="•"/>
            </a:pPr>
            <a:r>
              <a:rPr lang="en-US" sz="1000" dirty="0" smtClean="0">
                <a:solidFill>
                  <a:prstClr val="black"/>
                </a:solidFill>
              </a:rPr>
              <a:t>Shelve it</a:t>
            </a:r>
          </a:p>
          <a:p>
            <a:pPr>
              <a:buFont typeface="Arial" charset="0"/>
              <a:buChar char="•"/>
            </a:pPr>
            <a:r>
              <a:rPr lang="en-US" sz="1000" dirty="0" smtClean="0">
                <a:solidFill>
                  <a:prstClr val="black"/>
                </a:solidFill>
              </a:rPr>
              <a:t>Other?</a:t>
            </a:r>
            <a:endParaRPr lang="en-US" sz="1000" dirty="0">
              <a:solidFill>
                <a:prstClr val="white"/>
              </a:solidFill>
            </a:endParaRPr>
          </a:p>
        </p:txBody>
      </p:sp>
    </p:spTree>
    <p:extLst>
      <p:ext uri="{BB962C8B-B14F-4D97-AF65-F5344CB8AC3E}">
        <p14:creationId xmlns:mc="http://schemas.openxmlformats.org/markup-compatibility/2006" xmlns:mv="urn:schemas-microsoft-com:mac:vml" xmlns:p14="http://schemas.microsoft.com/office/powerpoint/2010/main" xmlns="" val="2446862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0"/>
            <a:ext cx="8229600" cy="563562"/>
          </a:xfrm>
        </p:spPr>
        <p:txBody>
          <a:bodyPr>
            <a:normAutofit fontScale="90000"/>
          </a:bodyPr>
          <a:lstStyle/>
          <a:p>
            <a:pPr algn="ctr"/>
            <a:r>
              <a:rPr lang="en-US" sz="2400" b="1" dirty="0" smtClean="0">
                <a:effectLst/>
              </a:rPr>
              <a:t>GIST User Interface Scenario: </a:t>
            </a:r>
            <a:br>
              <a:rPr lang="en-US" sz="2400" b="1" dirty="0" smtClean="0">
                <a:effectLst/>
              </a:rPr>
            </a:br>
            <a:r>
              <a:rPr lang="en-US" sz="1800" dirty="0" smtClean="0">
                <a:effectLst/>
              </a:rPr>
              <a:t>Fund selection &amp; insufficient funds</a:t>
            </a:r>
            <a:endParaRPr lang="en-US" sz="1800" dirty="0">
              <a:effectLst/>
            </a:endParaRPr>
          </a:p>
        </p:txBody>
      </p:sp>
      <p:sp>
        <p:nvSpPr>
          <p:cNvPr id="5" name="Slide Number Placeholder 4"/>
          <p:cNvSpPr>
            <a:spLocks noGrp="1"/>
          </p:cNvSpPr>
          <p:nvPr>
            <p:ph type="sldNum" sz="quarter" idx="12"/>
          </p:nvPr>
        </p:nvSpPr>
        <p:spPr/>
        <p:txBody>
          <a:bodyPr/>
          <a:lstStyle/>
          <a:p>
            <a:fld id="{3023AC8E-AD32-4E7E-87DC-3C962FF37107}" type="slidenum">
              <a:rPr lang="en-US" smtClean="0">
                <a:solidFill>
                  <a:srgbClr val="F0A22E">
                    <a:shade val="75000"/>
                  </a:srgbClr>
                </a:solidFill>
              </a:rPr>
              <a:pPr/>
              <a:t>29</a:t>
            </a:fld>
            <a:endParaRPr lang="en-US">
              <a:solidFill>
                <a:srgbClr val="F0A22E">
                  <a:shade val="75000"/>
                </a:srgbClr>
              </a:solidFill>
            </a:endParaRPr>
          </a:p>
        </p:txBody>
      </p:sp>
      <p:pic>
        <p:nvPicPr>
          <p:cNvPr id="3" name="Picture 2"/>
          <p:cNvPicPr>
            <a:picLocks noChangeAspect="1" noChangeArrowheads="1"/>
          </p:cNvPicPr>
          <p:nvPr/>
        </p:nvPicPr>
        <p:blipFill>
          <a:blip r:embed="rId2" cstate="screen"/>
          <a:srcRect/>
          <a:stretch>
            <a:fillRect/>
          </a:stretch>
        </p:blipFill>
        <p:spPr bwMode="auto">
          <a:xfrm>
            <a:off x="108858" y="533400"/>
            <a:ext cx="5072742" cy="6248400"/>
          </a:xfrm>
          <a:prstGeom prst="rect">
            <a:avLst/>
          </a:prstGeom>
          <a:ln>
            <a:noFill/>
          </a:ln>
          <a:effectLst>
            <a:outerShdw blurRad="292100" dist="139700" dir="2700000" algn="tl" rotWithShape="0">
              <a:srgbClr val="333333">
                <a:alpha val="65000"/>
              </a:srgbClr>
            </a:outerShdw>
          </a:effectLst>
        </p:spPr>
      </p:pic>
      <p:sp>
        <p:nvSpPr>
          <p:cNvPr id="4" name="Left Arrow Callout 3"/>
          <p:cNvSpPr/>
          <p:nvPr/>
        </p:nvSpPr>
        <p:spPr>
          <a:xfrm>
            <a:off x="4299857" y="533400"/>
            <a:ext cx="4680857" cy="6096000"/>
          </a:xfrm>
          <a:prstGeom prst="leftArrowCallout">
            <a:avLst>
              <a:gd name="adj1" fmla="val 25000"/>
              <a:gd name="adj2" fmla="val 25000"/>
              <a:gd name="adj3" fmla="val 18151"/>
              <a:gd name="adj4" fmla="val 7909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solidFill>
                  <a:prstClr val="black"/>
                </a:solidFill>
                <a:latin typeface="Garamond" pitchFamily="18" charset="0"/>
              </a:rPr>
              <a:t>Purchasing transparency</a:t>
            </a:r>
            <a:r>
              <a:rPr lang="en-US" sz="2000" dirty="0" smtClean="0">
                <a:solidFill>
                  <a:prstClr val="black"/>
                </a:solidFill>
                <a:latin typeface="Garamond" pitchFamily="18" charset="0"/>
              </a:rPr>
              <a:t> </a:t>
            </a:r>
            <a:r>
              <a:rPr lang="en-US" sz="2400" b="1" dirty="0" smtClean="0">
                <a:solidFill>
                  <a:srgbClr val="FF0000"/>
                </a:solidFill>
                <a:latin typeface="Garamond" pitchFamily="18" charset="0"/>
              </a:rPr>
              <a:t>(on/off?)</a:t>
            </a:r>
          </a:p>
          <a:p>
            <a:endParaRPr lang="en-US" sz="800" b="1" dirty="0" smtClean="0">
              <a:solidFill>
                <a:prstClr val="black"/>
              </a:solidFill>
            </a:endParaRPr>
          </a:p>
          <a:p>
            <a:r>
              <a:rPr lang="en-US" sz="1400" b="1" dirty="0" smtClean="0">
                <a:solidFill>
                  <a:prstClr val="black"/>
                </a:solidFill>
              </a:rPr>
              <a:t>Purchasing Options </a:t>
            </a:r>
            <a:r>
              <a:rPr lang="en-US" sz="1400" dirty="0" smtClean="0">
                <a:solidFill>
                  <a:prstClr val="black"/>
                </a:solidFill>
              </a:rPr>
              <a:t>(Status &amp; username specific) with Acquisitions Manager data: only faculty may see their department and if applicable username specific budgets; </a:t>
            </a:r>
            <a:r>
              <a:rPr lang="en-US" sz="1400" i="1" dirty="0" smtClean="0">
                <a:solidFill>
                  <a:prstClr val="black"/>
                </a:solidFill>
              </a:rPr>
              <a:t>library staff in GIST </a:t>
            </a:r>
            <a:r>
              <a:rPr lang="en-US" sz="1400" i="1" dirty="0" err="1" smtClean="0">
                <a:solidFill>
                  <a:prstClr val="black"/>
                </a:solidFill>
              </a:rPr>
              <a:t>addon</a:t>
            </a:r>
            <a:r>
              <a:rPr lang="en-US" sz="1400" i="1" dirty="0" smtClean="0">
                <a:solidFill>
                  <a:prstClr val="black"/>
                </a:solidFill>
              </a:rPr>
              <a:t> see all budgets and can apply changes for import – see next slide.  </a:t>
            </a:r>
          </a:p>
          <a:p>
            <a:endParaRPr lang="en-US" sz="500" dirty="0" smtClean="0">
              <a:solidFill>
                <a:prstClr val="black"/>
              </a:solidFill>
            </a:endParaRPr>
          </a:p>
          <a:p>
            <a:r>
              <a:rPr lang="en-US" sz="1400" b="1" dirty="0" smtClean="0">
                <a:solidFill>
                  <a:prstClr val="black"/>
                </a:solidFill>
              </a:rPr>
              <a:t>Cost: </a:t>
            </a:r>
          </a:p>
          <a:p>
            <a:r>
              <a:rPr lang="en-US" sz="1400" dirty="0" smtClean="0">
                <a:solidFill>
                  <a:prstClr val="black"/>
                </a:solidFill>
              </a:rPr>
              <a:t>Amazon $4.95 (Lowest Vendor: $0.09)</a:t>
            </a:r>
          </a:p>
          <a:p>
            <a:r>
              <a:rPr lang="en-US" sz="1400" dirty="0" smtClean="0">
                <a:solidFill>
                  <a:prstClr val="black"/>
                </a:solidFill>
              </a:rPr>
              <a:t>Better World Books $6.49 (shipping included)</a:t>
            </a:r>
          </a:p>
          <a:p>
            <a:endParaRPr lang="en-US" sz="500" dirty="0" smtClean="0">
              <a:solidFill>
                <a:prstClr val="black"/>
              </a:solidFill>
            </a:endParaRPr>
          </a:p>
          <a:p>
            <a:r>
              <a:rPr lang="en-US" sz="1400" b="1" dirty="0" smtClean="0">
                <a:solidFill>
                  <a:prstClr val="black"/>
                </a:solidFill>
              </a:rPr>
              <a:t>Budget</a:t>
            </a:r>
            <a:r>
              <a:rPr lang="en-US" sz="1400" dirty="0" smtClean="0">
                <a:solidFill>
                  <a:prstClr val="black"/>
                </a:solidFill>
              </a:rPr>
              <a:t>: Select budget applied to this recommendation:</a:t>
            </a:r>
            <a:endParaRPr lang="en-US" sz="1200" dirty="0" smtClean="0">
              <a:solidFill>
                <a:prstClr val="black"/>
              </a:solidFill>
            </a:endParaRPr>
          </a:p>
          <a:p>
            <a:pPr>
              <a:buFont typeface="Wingdings" pitchFamily="2" charset="2"/>
              <a:buChar char="q"/>
            </a:pPr>
            <a:r>
              <a:rPr lang="en-US" sz="1200" dirty="0" smtClean="0">
                <a:solidFill>
                  <a:prstClr val="black"/>
                </a:solidFill>
              </a:rPr>
              <a:t>  History General                   </a:t>
            </a:r>
            <a:r>
              <a:rPr lang="en-US" sz="1200" b="1" dirty="0" smtClean="0">
                <a:solidFill>
                  <a:prstClr val="black"/>
                </a:solidFill>
              </a:rPr>
              <a:t>$553 </a:t>
            </a:r>
            <a:r>
              <a:rPr lang="en-US" sz="1200" dirty="0" smtClean="0">
                <a:solidFill>
                  <a:prstClr val="black"/>
                </a:solidFill>
              </a:rPr>
              <a:t>remaining</a:t>
            </a:r>
          </a:p>
          <a:p>
            <a:pPr>
              <a:buFont typeface="Wingdings" pitchFamily="2" charset="2"/>
              <a:buChar char="q"/>
            </a:pPr>
            <a:r>
              <a:rPr lang="en-US" sz="1200" dirty="0" smtClean="0">
                <a:solidFill>
                  <a:prstClr val="black"/>
                </a:solidFill>
              </a:rPr>
              <a:t>  Urban History Project Grant   </a:t>
            </a:r>
            <a:r>
              <a:rPr lang="en-US" sz="1200" b="1" dirty="0" smtClean="0">
                <a:solidFill>
                  <a:prstClr val="black"/>
                </a:solidFill>
              </a:rPr>
              <a:t>$58 </a:t>
            </a:r>
            <a:r>
              <a:rPr lang="en-US" sz="1200" dirty="0" smtClean="0">
                <a:solidFill>
                  <a:prstClr val="black"/>
                </a:solidFill>
              </a:rPr>
              <a:t>remaining</a:t>
            </a:r>
          </a:p>
          <a:p>
            <a:endParaRPr lang="en-US" sz="500" dirty="0" smtClean="0">
              <a:solidFill>
                <a:prstClr val="black"/>
              </a:solidFill>
            </a:endParaRPr>
          </a:p>
          <a:p>
            <a:r>
              <a:rPr lang="en-US" sz="1400" dirty="0" smtClean="0">
                <a:solidFill>
                  <a:prstClr val="black"/>
                </a:solidFill>
              </a:rPr>
              <a:t>Conditional business rule; if assigned budgets are depleted (or end of year) – system routing applies or librarian review web interface.</a:t>
            </a:r>
          </a:p>
          <a:p>
            <a:pPr>
              <a:buFont typeface="Wingdings" pitchFamily="2" charset="2"/>
              <a:buChar char="q"/>
            </a:pPr>
            <a:r>
              <a:rPr lang="en-US" sz="1200" dirty="0" smtClean="0">
                <a:solidFill>
                  <a:prstClr val="black"/>
                </a:solidFill>
              </a:rPr>
              <a:t>Insufficient funds - Recommend for next year or if additional funding is available.</a:t>
            </a:r>
          </a:p>
          <a:p>
            <a:pPr>
              <a:buFont typeface="Wingdings" pitchFamily="2" charset="2"/>
              <a:buChar char="q"/>
            </a:pPr>
            <a:r>
              <a:rPr lang="en-US" sz="1200" dirty="0" smtClean="0">
                <a:solidFill>
                  <a:prstClr val="black"/>
                </a:solidFill>
              </a:rPr>
              <a:t>Fiscal year ended - Recommend for next year’s budget.</a:t>
            </a:r>
          </a:p>
          <a:p>
            <a:pPr>
              <a:buFont typeface="Wingdings" pitchFamily="2" charset="2"/>
              <a:buChar char="q"/>
            </a:pPr>
            <a:r>
              <a:rPr lang="en-US" sz="1200" dirty="0" smtClean="0">
                <a:solidFill>
                  <a:prstClr val="black"/>
                </a:solidFill>
              </a:rPr>
              <a:t>Donate funds?</a:t>
            </a:r>
            <a:endParaRPr lang="en-US" sz="1200"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 val="4147041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cstate="screen"/>
          <a:srcRect/>
          <a:stretch>
            <a:fillRect/>
          </a:stretch>
        </p:blipFill>
        <p:spPr bwMode="auto">
          <a:xfrm>
            <a:off x="76200" y="1295400"/>
            <a:ext cx="2819400" cy="1809750"/>
          </a:xfrm>
          <a:prstGeom prst="rect">
            <a:avLst/>
          </a:prstGeom>
          <a:noFill/>
          <a:ln w="9525">
            <a:noFill/>
            <a:miter lim="800000"/>
            <a:headEnd/>
            <a:tailEnd/>
          </a:ln>
          <a:effectLst/>
        </p:spPr>
      </p:pic>
      <p:pic>
        <p:nvPicPr>
          <p:cNvPr id="27653" name="Picture 5"/>
          <p:cNvPicPr>
            <a:picLocks noChangeAspect="1" noChangeArrowheads="1"/>
          </p:cNvPicPr>
          <p:nvPr/>
        </p:nvPicPr>
        <p:blipFill>
          <a:blip r:embed="rId4" cstate="screen"/>
          <a:srcRect/>
          <a:stretch>
            <a:fillRect/>
          </a:stretch>
        </p:blipFill>
        <p:spPr bwMode="auto">
          <a:xfrm>
            <a:off x="0" y="4038600"/>
            <a:ext cx="3200400" cy="2387600"/>
          </a:xfrm>
          <a:prstGeom prst="rect">
            <a:avLst/>
          </a:prstGeom>
          <a:noFill/>
          <a:ln w="9525">
            <a:noFill/>
            <a:miter lim="800000"/>
            <a:headEnd/>
            <a:tailEnd/>
          </a:ln>
          <a:effectLst/>
        </p:spPr>
      </p:pic>
      <p:sp>
        <p:nvSpPr>
          <p:cNvPr id="27654" name="Text Box 6"/>
          <p:cNvSpPr txBox="1">
            <a:spLocks noChangeArrowheads="1"/>
          </p:cNvSpPr>
          <p:nvPr/>
        </p:nvSpPr>
        <p:spPr bwMode="auto">
          <a:xfrm>
            <a:off x="0" y="990601"/>
            <a:ext cx="3276600" cy="314749"/>
          </a:xfrm>
          <a:prstGeom prst="rect">
            <a:avLst/>
          </a:prstGeom>
          <a:noFill/>
          <a:ln w="9525">
            <a:noFill/>
            <a:miter lim="800000"/>
            <a:headEnd/>
            <a:tailEnd/>
          </a:ln>
          <a:effectLst/>
        </p:spPr>
        <p:txBody>
          <a:bodyPr lIns="91394" tIns="45697" rIns="91394" bIns="45697">
            <a:spAutoFit/>
          </a:bodyPr>
          <a:lstStyle/>
          <a:p>
            <a:pPr defTabSz="914121" fontAlgn="base">
              <a:spcBef>
                <a:spcPct val="50000"/>
              </a:spcBef>
              <a:spcAft>
                <a:spcPct val="0"/>
              </a:spcAft>
            </a:pPr>
            <a:r>
              <a:rPr lang="en-US" sz="1400" b="1" dirty="0">
                <a:solidFill>
                  <a:prstClr val="black"/>
                </a:solidFill>
                <a:latin typeface="Calibri"/>
              </a:rPr>
              <a:t>Purchase Request</a:t>
            </a:r>
            <a:endParaRPr lang="en-US" sz="1400" dirty="0">
              <a:solidFill>
                <a:prstClr val="black"/>
              </a:solidFill>
              <a:latin typeface="Calibri"/>
            </a:endParaRPr>
          </a:p>
        </p:txBody>
      </p:sp>
      <p:sp>
        <p:nvSpPr>
          <p:cNvPr id="27655" name="Text Box 7"/>
          <p:cNvSpPr txBox="1">
            <a:spLocks noChangeArrowheads="1"/>
          </p:cNvSpPr>
          <p:nvPr/>
        </p:nvSpPr>
        <p:spPr bwMode="auto">
          <a:xfrm>
            <a:off x="0" y="3730824"/>
            <a:ext cx="3200400" cy="314778"/>
          </a:xfrm>
          <a:prstGeom prst="rect">
            <a:avLst/>
          </a:prstGeom>
          <a:noFill/>
          <a:ln w="9525">
            <a:noFill/>
            <a:miter lim="800000"/>
            <a:headEnd/>
            <a:tailEnd/>
          </a:ln>
          <a:effectLst/>
        </p:spPr>
        <p:txBody>
          <a:bodyPr lIns="91394" tIns="45697" rIns="91394" bIns="45697">
            <a:spAutoFit/>
          </a:bodyPr>
          <a:lstStyle/>
          <a:p>
            <a:pPr defTabSz="914121" fontAlgn="base">
              <a:spcBef>
                <a:spcPct val="50000"/>
              </a:spcBef>
              <a:spcAft>
                <a:spcPct val="0"/>
              </a:spcAft>
            </a:pPr>
            <a:r>
              <a:rPr lang="en-US" sz="1400" b="1" dirty="0">
                <a:solidFill>
                  <a:prstClr val="black"/>
                </a:solidFill>
                <a:latin typeface="Calibri"/>
              </a:rPr>
              <a:t>E-Reserve Request</a:t>
            </a:r>
            <a:endParaRPr lang="en-US" sz="1400" dirty="0">
              <a:solidFill>
                <a:prstClr val="black"/>
              </a:solidFill>
              <a:latin typeface="Calibri"/>
            </a:endParaRPr>
          </a:p>
        </p:txBody>
      </p:sp>
      <p:pic>
        <p:nvPicPr>
          <p:cNvPr id="27656" name="Picture 8"/>
          <p:cNvPicPr>
            <a:picLocks noChangeAspect="1" noChangeArrowheads="1"/>
          </p:cNvPicPr>
          <p:nvPr/>
        </p:nvPicPr>
        <p:blipFill>
          <a:blip r:embed="rId5" cstate="screen"/>
          <a:srcRect/>
          <a:stretch>
            <a:fillRect/>
          </a:stretch>
        </p:blipFill>
        <p:spPr bwMode="auto">
          <a:xfrm>
            <a:off x="5715000" y="1250950"/>
            <a:ext cx="3124200" cy="2101850"/>
          </a:xfrm>
          <a:prstGeom prst="rect">
            <a:avLst/>
          </a:prstGeom>
          <a:noFill/>
          <a:ln w="9525">
            <a:noFill/>
            <a:miter lim="800000"/>
            <a:headEnd/>
            <a:tailEnd/>
          </a:ln>
          <a:effectLst/>
        </p:spPr>
      </p:pic>
      <p:sp>
        <p:nvSpPr>
          <p:cNvPr id="27657" name="Text Box 9"/>
          <p:cNvSpPr txBox="1">
            <a:spLocks noChangeArrowheads="1"/>
          </p:cNvSpPr>
          <p:nvPr/>
        </p:nvSpPr>
        <p:spPr bwMode="auto">
          <a:xfrm>
            <a:off x="5638800" y="838201"/>
            <a:ext cx="3505200" cy="314749"/>
          </a:xfrm>
          <a:prstGeom prst="rect">
            <a:avLst/>
          </a:prstGeom>
          <a:noFill/>
          <a:ln w="9525">
            <a:noFill/>
            <a:miter lim="800000"/>
            <a:headEnd/>
            <a:tailEnd/>
          </a:ln>
          <a:effectLst/>
        </p:spPr>
        <p:txBody>
          <a:bodyPr lIns="91394" tIns="45697" rIns="91394" bIns="45697">
            <a:spAutoFit/>
          </a:bodyPr>
          <a:lstStyle/>
          <a:p>
            <a:pPr defTabSz="914121" fontAlgn="base">
              <a:spcBef>
                <a:spcPct val="50000"/>
              </a:spcBef>
              <a:spcAft>
                <a:spcPct val="0"/>
              </a:spcAft>
            </a:pPr>
            <a:r>
              <a:rPr lang="en-US" sz="1400" b="1" dirty="0">
                <a:solidFill>
                  <a:prstClr val="black"/>
                </a:solidFill>
                <a:latin typeface="Calibri"/>
              </a:rPr>
              <a:t>Rare Materials Scan Request</a:t>
            </a:r>
            <a:endParaRPr lang="en-US" sz="1400" dirty="0">
              <a:solidFill>
                <a:prstClr val="black"/>
              </a:solidFill>
              <a:latin typeface="Calibri"/>
            </a:endParaRPr>
          </a:p>
        </p:txBody>
      </p:sp>
      <p:pic>
        <p:nvPicPr>
          <p:cNvPr id="27658" name="Picture 10"/>
          <p:cNvPicPr>
            <a:picLocks noChangeAspect="1" noChangeArrowheads="1"/>
          </p:cNvPicPr>
          <p:nvPr/>
        </p:nvPicPr>
        <p:blipFill>
          <a:blip r:embed="rId6" cstate="screen"/>
          <a:srcRect/>
          <a:stretch>
            <a:fillRect/>
          </a:stretch>
        </p:blipFill>
        <p:spPr bwMode="auto">
          <a:xfrm>
            <a:off x="5715000" y="4267205"/>
            <a:ext cx="3429000" cy="2068513"/>
          </a:xfrm>
          <a:prstGeom prst="rect">
            <a:avLst/>
          </a:prstGeom>
          <a:noFill/>
          <a:ln w="9525">
            <a:noFill/>
            <a:miter lim="800000"/>
            <a:headEnd/>
            <a:tailEnd/>
          </a:ln>
          <a:effectLst/>
        </p:spPr>
      </p:pic>
      <p:sp>
        <p:nvSpPr>
          <p:cNvPr id="27659" name="Text Box 11"/>
          <p:cNvSpPr txBox="1">
            <a:spLocks noChangeArrowheads="1"/>
          </p:cNvSpPr>
          <p:nvPr/>
        </p:nvSpPr>
        <p:spPr bwMode="auto">
          <a:xfrm>
            <a:off x="5638800" y="3840164"/>
            <a:ext cx="3505200" cy="314749"/>
          </a:xfrm>
          <a:prstGeom prst="rect">
            <a:avLst/>
          </a:prstGeom>
          <a:noFill/>
          <a:ln w="9525">
            <a:noFill/>
            <a:miter lim="800000"/>
            <a:headEnd/>
            <a:tailEnd/>
          </a:ln>
          <a:effectLst/>
        </p:spPr>
        <p:txBody>
          <a:bodyPr lIns="91394" tIns="45697" rIns="91394" bIns="45697">
            <a:spAutoFit/>
          </a:bodyPr>
          <a:lstStyle/>
          <a:p>
            <a:pPr defTabSz="914121" fontAlgn="base">
              <a:spcBef>
                <a:spcPct val="50000"/>
              </a:spcBef>
              <a:spcAft>
                <a:spcPct val="0"/>
              </a:spcAft>
            </a:pPr>
            <a:r>
              <a:rPr lang="en-US" sz="1400" b="1" dirty="0">
                <a:solidFill>
                  <a:prstClr val="black"/>
                </a:solidFill>
                <a:latin typeface="Calibri"/>
              </a:rPr>
              <a:t>Special Collection Duplication Request</a:t>
            </a:r>
            <a:endParaRPr lang="en-US" sz="1400" dirty="0">
              <a:solidFill>
                <a:prstClr val="black"/>
              </a:solidFill>
              <a:latin typeface="Calibri"/>
            </a:endParaRPr>
          </a:p>
        </p:txBody>
      </p:sp>
      <p:pic>
        <p:nvPicPr>
          <p:cNvPr id="27660" name="Picture 12"/>
          <p:cNvPicPr>
            <a:picLocks noChangeAspect="1" noChangeArrowheads="1"/>
          </p:cNvPicPr>
          <p:nvPr/>
        </p:nvPicPr>
        <p:blipFill>
          <a:blip r:embed="rId7" cstate="screen"/>
          <a:srcRect/>
          <a:stretch>
            <a:fillRect/>
          </a:stretch>
        </p:blipFill>
        <p:spPr bwMode="auto">
          <a:xfrm>
            <a:off x="3232150" y="1447800"/>
            <a:ext cx="2178050" cy="1981200"/>
          </a:xfrm>
          <a:prstGeom prst="rect">
            <a:avLst/>
          </a:prstGeom>
          <a:noFill/>
          <a:ln w="9525">
            <a:noFill/>
            <a:miter lim="800000"/>
            <a:headEnd/>
            <a:tailEnd/>
          </a:ln>
          <a:effectLst/>
        </p:spPr>
      </p:pic>
      <p:sp>
        <p:nvSpPr>
          <p:cNvPr id="27661" name="Text Box 13"/>
          <p:cNvSpPr txBox="1">
            <a:spLocks noChangeArrowheads="1"/>
          </p:cNvSpPr>
          <p:nvPr/>
        </p:nvSpPr>
        <p:spPr bwMode="auto">
          <a:xfrm>
            <a:off x="3124200" y="1140023"/>
            <a:ext cx="2362200" cy="314749"/>
          </a:xfrm>
          <a:prstGeom prst="rect">
            <a:avLst/>
          </a:prstGeom>
          <a:noFill/>
          <a:ln w="9525">
            <a:noFill/>
            <a:miter lim="800000"/>
            <a:headEnd/>
            <a:tailEnd/>
          </a:ln>
          <a:effectLst/>
        </p:spPr>
        <p:txBody>
          <a:bodyPr lIns="91394" tIns="45697" rIns="91394" bIns="45697">
            <a:spAutoFit/>
          </a:bodyPr>
          <a:lstStyle/>
          <a:p>
            <a:pPr defTabSz="914121" fontAlgn="base">
              <a:spcBef>
                <a:spcPct val="50000"/>
              </a:spcBef>
              <a:spcAft>
                <a:spcPct val="0"/>
              </a:spcAft>
            </a:pPr>
            <a:r>
              <a:rPr lang="en-US" sz="1400" b="1" dirty="0">
                <a:solidFill>
                  <a:prstClr val="black"/>
                </a:solidFill>
                <a:latin typeface="Calibri"/>
              </a:rPr>
              <a:t>Video Booking Request</a:t>
            </a:r>
            <a:endParaRPr lang="en-US" sz="1400" dirty="0">
              <a:solidFill>
                <a:prstClr val="black"/>
              </a:solidFill>
              <a:latin typeface="Calibri"/>
            </a:endParaRPr>
          </a:p>
        </p:txBody>
      </p:sp>
      <p:sp>
        <p:nvSpPr>
          <p:cNvPr id="27662" name="AutoShape 14"/>
          <p:cNvSpPr>
            <a:spLocks noChangeArrowheads="1"/>
          </p:cNvSpPr>
          <p:nvPr/>
        </p:nvSpPr>
        <p:spPr bwMode="auto">
          <a:xfrm>
            <a:off x="1447800" y="1371600"/>
            <a:ext cx="6248400" cy="3505200"/>
          </a:xfrm>
          <a:prstGeom prst="irregularSeal2">
            <a:avLst/>
          </a:prstGeom>
          <a:solidFill>
            <a:schemeClr val="bg1">
              <a:alpha val="60000"/>
            </a:schemeClr>
          </a:solidFill>
          <a:ln w="9525">
            <a:solidFill>
              <a:schemeClr val="tx1"/>
            </a:solidFill>
            <a:miter lim="800000"/>
            <a:headEnd/>
            <a:tailEnd/>
          </a:ln>
          <a:effectLst/>
        </p:spPr>
        <p:txBody>
          <a:bodyPr wrap="none" lIns="91394" tIns="45697" rIns="91394" bIns="45697" anchor="ctr"/>
          <a:lstStyle/>
          <a:p>
            <a:pPr algn="ctr" defTabSz="914121" fontAlgn="base">
              <a:spcBef>
                <a:spcPct val="0"/>
              </a:spcBef>
              <a:spcAft>
                <a:spcPct val="0"/>
              </a:spcAft>
            </a:pPr>
            <a:r>
              <a:rPr lang="en-US" sz="2200" b="1" dirty="0">
                <a:solidFill>
                  <a:prstClr val="black"/>
                </a:solidFill>
                <a:effectLst>
                  <a:outerShdw blurRad="38100" dist="38100" dir="2700000" algn="tl">
                    <a:srgbClr val="FFFFFF"/>
                  </a:outerShdw>
                </a:effectLst>
                <a:latin typeface="Calibri"/>
              </a:rPr>
              <a:t>Library Services are fragmented by</a:t>
            </a:r>
          </a:p>
          <a:p>
            <a:pPr algn="ctr" defTabSz="914121" fontAlgn="base">
              <a:spcBef>
                <a:spcPct val="0"/>
              </a:spcBef>
              <a:spcAft>
                <a:spcPct val="0"/>
              </a:spcAft>
            </a:pPr>
            <a:r>
              <a:rPr lang="en-US" sz="2200" b="1" dirty="0">
                <a:solidFill>
                  <a:prstClr val="black"/>
                </a:solidFill>
                <a:effectLst>
                  <a:outerShdw blurRad="38100" dist="38100" dir="2700000" algn="tl">
                    <a:srgbClr val="FFFFFF"/>
                  </a:outerShdw>
                </a:effectLst>
                <a:latin typeface="Calibri"/>
              </a:rPr>
              <a:t>Request Systems that</a:t>
            </a:r>
          </a:p>
          <a:p>
            <a:pPr algn="ctr" defTabSz="914121" fontAlgn="base">
              <a:spcBef>
                <a:spcPct val="0"/>
              </a:spcBef>
              <a:spcAft>
                <a:spcPct val="0"/>
              </a:spcAft>
            </a:pPr>
            <a:r>
              <a:rPr lang="en-US" sz="2200" b="1" dirty="0" smtClean="0">
                <a:solidFill>
                  <a:prstClr val="black"/>
                </a:solidFill>
                <a:effectLst>
                  <a:outerShdw blurRad="38100" dist="38100" dir="2700000" algn="tl">
                    <a:srgbClr val="FFFFFF"/>
                  </a:outerShdw>
                </a:effectLst>
                <a:latin typeface="Calibri"/>
              </a:rPr>
              <a:t>reinforce </a:t>
            </a:r>
            <a:r>
              <a:rPr lang="en-US" sz="2200" b="1" dirty="0">
                <a:solidFill>
                  <a:prstClr val="black"/>
                </a:solidFill>
                <a:effectLst>
                  <a:outerShdw blurRad="38100" dist="38100" dir="2700000" algn="tl">
                    <a:srgbClr val="FFFFFF"/>
                  </a:outerShdw>
                </a:effectLst>
                <a:latin typeface="Calibri"/>
              </a:rPr>
              <a:t>functional divisions</a:t>
            </a:r>
          </a:p>
        </p:txBody>
      </p:sp>
      <p:sp>
        <p:nvSpPr>
          <p:cNvPr id="15" name="Title 14"/>
          <p:cNvSpPr>
            <a:spLocks noGrp="1"/>
          </p:cNvSpPr>
          <p:nvPr>
            <p:ph type="title"/>
          </p:nvPr>
        </p:nvSpPr>
        <p:spPr>
          <a:xfrm>
            <a:off x="457200" y="0"/>
            <a:ext cx="8229600" cy="762000"/>
          </a:xfrm>
        </p:spPr>
        <p:txBody>
          <a:bodyPr>
            <a:normAutofit/>
          </a:bodyPr>
          <a:lstStyle/>
          <a:p>
            <a:pPr lvl="0"/>
            <a:r>
              <a:rPr lang="en-US" sz="3200" dirty="0" smtClean="0"/>
              <a:t>Service Request – what context?</a:t>
            </a:r>
            <a:endParaRPr lang="en-US" sz="3200" dirty="0"/>
          </a:p>
        </p:txBody>
      </p:sp>
      <p:pic>
        <p:nvPicPr>
          <p:cNvPr id="3074" name="Picture 2"/>
          <p:cNvPicPr>
            <a:picLocks noChangeAspect="1" noChangeArrowheads="1"/>
          </p:cNvPicPr>
          <p:nvPr/>
        </p:nvPicPr>
        <p:blipFill>
          <a:blip r:embed="rId8" cstate="screen"/>
          <a:srcRect/>
          <a:stretch>
            <a:fillRect/>
          </a:stretch>
        </p:blipFill>
        <p:spPr bwMode="auto">
          <a:xfrm>
            <a:off x="2743200" y="5196890"/>
            <a:ext cx="3733800" cy="1661115"/>
          </a:xfrm>
          <a:prstGeom prst="rect">
            <a:avLst/>
          </a:prstGeom>
          <a:noFill/>
          <a:ln w="9525">
            <a:noFill/>
            <a:miter lim="800000"/>
            <a:headEnd/>
            <a:tailEnd/>
          </a:ln>
          <a:effectLst/>
        </p:spPr>
      </p:pic>
      <p:sp>
        <p:nvSpPr>
          <p:cNvPr id="16" name="Text Box 6"/>
          <p:cNvSpPr txBox="1">
            <a:spLocks noChangeArrowheads="1"/>
          </p:cNvSpPr>
          <p:nvPr/>
        </p:nvSpPr>
        <p:spPr bwMode="auto">
          <a:xfrm>
            <a:off x="2819400" y="4876801"/>
            <a:ext cx="3276600" cy="314778"/>
          </a:xfrm>
          <a:prstGeom prst="rect">
            <a:avLst/>
          </a:prstGeom>
          <a:noFill/>
          <a:ln w="9525">
            <a:noFill/>
            <a:miter lim="800000"/>
            <a:headEnd/>
            <a:tailEnd/>
          </a:ln>
          <a:effectLst/>
        </p:spPr>
        <p:txBody>
          <a:bodyPr lIns="91394" tIns="45697" rIns="91394" bIns="45697">
            <a:spAutoFit/>
          </a:bodyPr>
          <a:lstStyle/>
          <a:p>
            <a:pPr defTabSz="914121" fontAlgn="base">
              <a:spcBef>
                <a:spcPct val="50000"/>
              </a:spcBef>
              <a:spcAft>
                <a:spcPct val="0"/>
              </a:spcAft>
            </a:pPr>
            <a:r>
              <a:rPr lang="en-US" sz="1400" b="1" dirty="0">
                <a:solidFill>
                  <a:prstClr val="black"/>
                </a:solidFill>
                <a:latin typeface="Calibri"/>
              </a:rPr>
              <a:t>Interlibrary Services Request</a:t>
            </a:r>
            <a:endParaRPr lang="en-US" sz="1400" dirty="0">
              <a:solidFill>
                <a:prstClr val="black"/>
              </a:solidFill>
              <a:latin typeface="Calibri"/>
            </a:endParaRPr>
          </a:p>
        </p:txBody>
      </p:sp>
    </p:spTree>
    <p:extLst>
      <p:ext uri="{BB962C8B-B14F-4D97-AF65-F5344CB8AC3E}">
        <p14:creationId xmlns:mc="http://schemas.openxmlformats.org/markup-compatibility/2006" xmlns:mv="urn:schemas-microsoft-com:mac:vml" xmlns:p14="http://schemas.microsoft.com/office/powerpoint/2010/main" xmlns="" val="2757445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7662"/>
                                        </p:tgtEl>
                                        <p:attrNameLst>
                                          <p:attrName>style.visibility</p:attrName>
                                        </p:attrNameLst>
                                      </p:cBhvr>
                                      <p:to>
                                        <p:strVal val="visible"/>
                                      </p:to>
                                    </p:set>
                                    <p:animEffect transition="in" filter="dissolve">
                                      <p:cBhvr>
                                        <p:cTn id="7" dur="500"/>
                                        <p:tgtEl>
                                          <p:spTgt spid="27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p:spPr>
        <p:txBody>
          <a:bodyPr>
            <a:normAutofit/>
          </a:bodyPr>
          <a:lstStyle/>
          <a:p>
            <a:pPr algn="ctr"/>
            <a:r>
              <a:rPr lang="en-US" sz="2800" b="1" dirty="0" smtClean="0">
                <a:effectLst/>
              </a:rPr>
              <a:t>Basic Scenario of Purchasing Amazon order</a:t>
            </a:r>
            <a:endParaRPr lang="en-US" sz="2800" b="1" dirty="0">
              <a:effectLst/>
            </a:endParaRPr>
          </a:p>
        </p:txBody>
      </p:sp>
      <p:sp>
        <p:nvSpPr>
          <p:cNvPr id="22" name="Slide Number Placeholder 21"/>
          <p:cNvSpPr>
            <a:spLocks noGrp="1"/>
          </p:cNvSpPr>
          <p:nvPr>
            <p:ph type="sldNum" sz="quarter" idx="12"/>
          </p:nvPr>
        </p:nvSpPr>
        <p:spPr/>
        <p:txBody>
          <a:bodyPr/>
          <a:lstStyle/>
          <a:p>
            <a:fld id="{3023AC8E-AD32-4E7E-87DC-3C962FF37107}" type="slidenum">
              <a:rPr lang="en-US" smtClean="0">
                <a:solidFill>
                  <a:srgbClr val="F0A22E">
                    <a:shade val="75000"/>
                  </a:srgbClr>
                </a:solidFill>
              </a:rPr>
              <a:pPr/>
              <a:t>30</a:t>
            </a:fld>
            <a:endParaRPr lang="en-US">
              <a:solidFill>
                <a:srgbClr val="F0A22E">
                  <a:shade val="75000"/>
                </a:srgbClr>
              </a:solidFill>
            </a:endParaRPr>
          </a:p>
        </p:txBody>
      </p:sp>
      <p:pic>
        <p:nvPicPr>
          <p:cNvPr id="7" name="Picture 6"/>
          <p:cNvPicPr/>
          <p:nvPr/>
        </p:nvPicPr>
        <p:blipFill>
          <a:blip r:embed="rId2" cstate="screen"/>
          <a:srcRect/>
          <a:stretch>
            <a:fillRect/>
          </a:stretch>
        </p:blipFill>
        <p:spPr bwMode="auto">
          <a:xfrm>
            <a:off x="108857" y="609600"/>
            <a:ext cx="2136321" cy="2162570"/>
          </a:xfrm>
          <a:prstGeom prst="rect">
            <a:avLst/>
          </a:prstGeom>
          <a:noFill/>
          <a:ln w="9525">
            <a:noFill/>
            <a:miter lim="800000"/>
            <a:headEnd/>
            <a:tailEnd/>
          </a:ln>
        </p:spPr>
      </p:pic>
      <p:pic>
        <p:nvPicPr>
          <p:cNvPr id="4" name="Picture 3"/>
          <p:cNvPicPr/>
          <p:nvPr/>
        </p:nvPicPr>
        <p:blipFill>
          <a:blip r:embed="rId3" cstate="screen"/>
          <a:srcRect/>
          <a:stretch>
            <a:fillRect/>
          </a:stretch>
        </p:blipFill>
        <p:spPr bwMode="auto">
          <a:xfrm>
            <a:off x="2449286" y="609600"/>
            <a:ext cx="1632857" cy="1600200"/>
          </a:xfrm>
          <a:prstGeom prst="rect">
            <a:avLst/>
          </a:prstGeom>
          <a:noFill/>
          <a:ln w="9525">
            <a:noFill/>
            <a:miter lim="800000"/>
            <a:headEnd/>
            <a:tailEnd/>
          </a:ln>
        </p:spPr>
      </p:pic>
      <p:sp>
        <p:nvSpPr>
          <p:cNvPr id="6" name="TextBox 5"/>
          <p:cNvSpPr txBox="1"/>
          <p:nvPr/>
        </p:nvSpPr>
        <p:spPr>
          <a:xfrm>
            <a:off x="76200" y="2819400"/>
            <a:ext cx="2133600" cy="1323439"/>
          </a:xfrm>
          <a:prstGeom prst="rect">
            <a:avLst/>
          </a:prstGeom>
          <a:noFill/>
        </p:spPr>
        <p:txBody>
          <a:bodyPr wrap="square" rtlCol="0">
            <a:spAutoFit/>
          </a:bodyPr>
          <a:lstStyle/>
          <a:p>
            <a:r>
              <a:rPr lang="en-US" sz="1600" dirty="0" smtClean="0">
                <a:solidFill>
                  <a:prstClr val="black"/>
                </a:solidFill>
              </a:rPr>
              <a:t>Use GIST </a:t>
            </a:r>
            <a:r>
              <a:rPr lang="en-US" sz="1600" dirty="0" err="1" smtClean="0">
                <a:solidFill>
                  <a:prstClr val="black"/>
                </a:solidFill>
              </a:rPr>
              <a:t>Addon</a:t>
            </a:r>
            <a:r>
              <a:rPr lang="en-US" sz="1600" dirty="0" smtClean="0">
                <a:solidFill>
                  <a:prstClr val="black"/>
                </a:solidFill>
              </a:rPr>
              <a:t> to check funding; user designated and related funding options and budgets</a:t>
            </a:r>
            <a:endParaRPr lang="en-US" sz="1600" dirty="0">
              <a:solidFill>
                <a:prstClr val="black"/>
              </a:solidFill>
            </a:endParaRPr>
          </a:p>
        </p:txBody>
      </p:sp>
      <p:pic>
        <p:nvPicPr>
          <p:cNvPr id="8" name="Picture 7"/>
          <p:cNvPicPr/>
          <p:nvPr/>
        </p:nvPicPr>
        <p:blipFill>
          <a:blip r:embed="rId4" cstate="screen"/>
          <a:srcRect/>
          <a:stretch>
            <a:fillRect/>
          </a:stretch>
        </p:blipFill>
        <p:spPr bwMode="auto">
          <a:xfrm>
            <a:off x="4898572" y="609600"/>
            <a:ext cx="1850571" cy="1419225"/>
          </a:xfrm>
          <a:prstGeom prst="rect">
            <a:avLst/>
          </a:prstGeom>
          <a:noFill/>
          <a:ln w="9525">
            <a:noFill/>
            <a:miter lim="800000"/>
            <a:headEnd/>
            <a:tailEnd/>
          </a:ln>
        </p:spPr>
      </p:pic>
      <p:sp>
        <p:nvSpPr>
          <p:cNvPr id="9" name="TextBox 8"/>
          <p:cNvSpPr txBox="1"/>
          <p:nvPr/>
        </p:nvSpPr>
        <p:spPr>
          <a:xfrm>
            <a:off x="4953000" y="2209800"/>
            <a:ext cx="2133600" cy="1569660"/>
          </a:xfrm>
          <a:prstGeom prst="rect">
            <a:avLst/>
          </a:prstGeom>
          <a:noFill/>
        </p:spPr>
        <p:txBody>
          <a:bodyPr wrap="square" rtlCol="0">
            <a:spAutoFit/>
          </a:bodyPr>
          <a:lstStyle/>
          <a:p>
            <a:r>
              <a:rPr lang="en-US" sz="1600" dirty="0" smtClean="0">
                <a:solidFill>
                  <a:prstClr val="black"/>
                </a:solidFill>
              </a:rPr>
              <a:t>OCLC </a:t>
            </a:r>
            <a:r>
              <a:rPr lang="en-US" sz="1600" dirty="0" err="1" smtClean="0">
                <a:solidFill>
                  <a:prstClr val="black"/>
                </a:solidFill>
              </a:rPr>
              <a:t>Addon</a:t>
            </a:r>
            <a:r>
              <a:rPr lang="en-US" sz="1600" dirty="0" smtClean="0">
                <a:solidFill>
                  <a:prstClr val="black"/>
                </a:solidFill>
              </a:rPr>
              <a:t>: import record, attach symbol, and add call number after cataloging in OCLC. Import record in ILS?</a:t>
            </a:r>
            <a:endParaRPr lang="en-US" sz="1600" dirty="0">
              <a:solidFill>
                <a:prstClr val="black"/>
              </a:solidFill>
            </a:endParaRPr>
          </a:p>
        </p:txBody>
      </p:sp>
      <p:pic>
        <p:nvPicPr>
          <p:cNvPr id="10" name="Picture 9"/>
          <p:cNvPicPr/>
          <p:nvPr/>
        </p:nvPicPr>
        <p:blipFill>
          <a:blip r:embed="rId5" cstate="screen"/>
          <a:srcRect/>
          <a:stretch>
            <a:fillRect/>
          </a:stretch>
        </p:blipFill>
        <p:spPr bwMode="auto">
          <a:xfrm>
            <a:off x="6453966" y="4114800"/>
            <a:ext cx="1699434" cy="2114550"/>
          </a:xfrm>
          <a:prstGeom prst="rect">
            <a:avLst/>
          </a:prstGeom>
          <a:noFill/>
          <a:ln w="9525">
            <a:noFill/>
            <a:miter lim="800000"/>
            <a:headEnd/>
            <a:tailEnd/>
          </a:ln>
        </p:spPr>
      </p:pic>
      <p:sp>
        <p:nvSpPr>
          <p:cNvPr id="11" name="Right Arrow Callout 10"/>
          <p:cNvSpPr/>
          <p:nvPr/>
        </p:nvSpPr>
        <p:spPr>
          <a:xfrm>
            <a:off x="4626429" y="4114800"/>
            <a:ext cx="2079171" cy="1600200"/>
          </a:xfrm>
          <a:prstGeom prst="rightArrowCallout">
            <a:avLst>
              <a:gd name="adj1" fmla="val 25000"/>
              <a:gd name="adj2" fmla="val 25000"/>
              <a:gd name="adj3" fmla="val 25000"/>
              <a:gd name="adj4" fmla="val 73055"/>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400" b="1" dirty="0" smtClean="0">
                <a:solidFill>
                  <a:prstClr val="black"/>
                </a:solidFill>
              </a:rPr>
              <a:t>Customizable Print Forms</a:t>
            </a:r>
          </a:p>
          <a:p>
            <a:r>
              <a:rPr lang="en-US" sz="1200" dirty="0" smtClean="0">
                <a:solidFill>
                  <a:prstClr val="black"/>
                </a:solidFill>
              </a:rPr>
              <a:t>Print procurement or other forms using MS Access or </a:t>
            </a:r>
            <a:r>
              <a:rPr lang="en-US" sz="1200" dirty="0" err="1" smtClean="0">
                <a:solidFill>
                  <a:prstClr val="black"/>
                </a:solidFill>
              </a:rPr>
              <a:t>Addon</a:t>
            </a:r>
            <a:r>
              <a:rPr lang="en-US" sz="1200" dirty="0" smtClean="0">
                <a:solidFill>
                  <a:prstClr val="black"/>
                </a:solidFill>
              </a:rPr>
              <a:t>.</a:t>
            </a:r>
          </a:p>
          <a:p>
            <a:endParaRPr lang="en-US" sz="1200" dirty="0">
              <a:solidFill>
                <a:prstClr val="black"/>
              </a:solidFill>
            </a:endParaRPr>
          </a:p>
        </p:txBody>
      </p:sp>
      <p:pic>
        <p:nvPicPr>
          <p:cNvPr id="13" name="Picture 12"/>
          <p:cNvPicPr/>
          <p:nvPr/>
        </p:nvPicPr>
        <p:blipFill>
          <a:blip r:embed="rId6" cstate="screen"/>
          <a:srcRect/>
          <a:stretch>
            <a:fillRect/>
          </a:stretch>
        </p:blipFill>
        <p:spPr bwMode="auto">
          <a:xfrm>
            <a:off x="2612571" y="1600200"/>
            <a:ext cx="1905000" cy="1419225"/>
          </a:xfrm>
          <a:prstGeom prst="rect">
            <a:avLst/>
          </a:prstGeom>
          <a:noFill/>
          <a:ln w="9525">
            <a:noFill/>
            <a:miter lim="800000"/>
            <a:headEnd/>
            <a:tailEnd/>
          </a:ln>
        </p:spPr>
      </p:pic>
      <p:pic>
        <p:nvPicPr>
          <p:cNvPr id="14" name="Picture 13"/>
          <p:cNvPicPr/>
          <p:nvPr/>
        </p:nvPicPr>
        <p:blipFill>
          <a:blip r:embed="rId7" cstate="screen"/>
          <a:srcRect/>
          <a:stretch>
            <a:fillRect/>
          </a:stretch>
        </p:blipFill>
        <p:spPr bwMode="auto">
          <a:xfrm>
            <a:off x="7130143" y="609600"/>
            <a:ext cx="1786785" cy="1295400"/>
          </a:xfrm>
          <a:prstGeom prst="rect">
            <a:avLst/>
          </a:prstGeom>
          <a:noFill/>
          <a:ln w="9525">
            <a:noFill/>
            <a:miter lim="800000"/>
            <a:headEnd/>
            <a:tailEnd/>
          </a:ln>
        </p:spPr>
      </p:pic>
      <p:sp>
        <p:nvSpPr>
          <p:cNvPr id="15" name="Right Arrow 14"/>
          <p:cNvSpPr/>
          <p:nvPr/>
        </p:nvSpPr>
        <p:spPr>
          <a:xfrm>
            <a:off x="1959429" y="1143000"/>
            <a:ext cx="598714" cy="7620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ight Arrow 15"/>
          <p:cNvSpPr/>
          <p:nvPr/>
        </p:nvSpPr>
        <p:spPr>
          <a:xfrm>
            <a:off x="4354286" y="1143000"/>
            <a:ext cx="598714" cy="7620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ight Arrow 16"/>
          <p:cNvSpPr/>
          <p:nvPr/>
        </p:nvSpPr>
        <p:spPr>
          <a:xfrm flipV="1">
            <a:off x="6640286" y="1295400"/>
            <a:ext cx="598714" cy="4572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 name="Shape 18"/>
          <p:cNvCxnSpPr>
            <a:stCxn id="13" idx="3"/>
          </p:cNvCxnSpPr>
          <p:nvPr/>
        </p:nvCxnSpPr>
        <p:spPr>
          <a:xfrm>
            <a:off x="4517572" y="2309812"/>
            <a:ext cx="217714" cy="1776412"/>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TextBox 19"/>
          <p:cNvSpPr txBox="1"/>
          <p:nvPr/>
        </p:nvSpPr>
        <p:spPr>
          <a:xfrm>
            <a:off x="7217229" y="1981200"/>
            <a:ext cx="1850571" cy="646331"/>
          </a:xfrm>
          <a:prstGeom prst="rect">
            <a:avLst/>
          </a:prstGeom>
          <a:noFill/>
        </p:spPr>
        <p:txBody>
          <a:bodyPr wrap="square" rtlCol="0">
            <a:spAutoFit/>
          </a:bodyPr>
          <a:lstStyle/>
          <a:p>
            <a:r>
              <a:rPr lang="en-US" dirty="0" smtClean="0">
                <a:solidFill>
                  <a:prstClr val="black"/>
                </a:solidFill>
              </a:rPr>
              <a:t>User updated on purchasing</a:t>
            </a:r>
            <a:endParaRPr lang="en-US" dirty="0">
              <a:solidFill>
                <a:prstClr val="black"/>
              </a:solidFill>
            </a:endParaRPr>
          </a:p>
        </p:txBody>
      </p:sp>
      <p:sp>
        <p:nvSpPr>
          <p:cNvPr id="21" name="Up Arrow Callout 20"/>
          <p:cNvSpPr/>
          <p:nvPr/>
        </p:nvSpPr>
        <p:spPr>
          <a:xfrm>
            <a:off x="41016" y="4186976"/>
            <a:ext cx="1940184" cy="2366224"/>
          </a:xfrm>
          <a:prstGeom prst="upArrowCallout">
            <a:avLst>
              <a:gd name="adj1" fmla="val 24006"/>
              <a:gd name="adj2" fmla="val 25994"/>
              <a:gd name="adj3" fmla="val 14064"/>
              <a:gd name="adj4" fmla="val 83417"/>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1600" b="1" dirty="0" smtClean="0">
                <a:solidFill>
                  <a:prstClr val="black"/>
                </a:solidFill>
              </a:rPr>
              <a:t>Review Process</a:t>
            </a:r>
          </a:p>
          <a:p>
            <a:r>
              <a:rPr lang="en-US" sz="1000" dirty="0" smtClean="0">
                <a:solidFill>
                  <a:prstClr val="black"/>
                </a:solidFill>
              </a:rPr>
              <a:t>Email Routing or Web Interface</a:t>
            </a:r>
          </a:p>
          <a:p>
            <a:endParaRPr lang="en-US" sz="500" dirty="0" smtClean="0">
              <a:solidFill>
                <a:prstClr val="black"/>
              </a:solidFill>
            </a:endParaRPr>
          </a:p>
          <a:p>
            <a:r>
              <a:rPr lang="en-US" sz="1000" dirty="0" smtClean="0">
                <a:solidFill>
                  <a:prstClr val="black"/>
                </a:solidFill>
              </a:rPr>
              <a:t>Send to Reviewer:</a:t>
            </a:r>
            <a:endParaRPr lang="en-US" sz="1000" dirty="0">
              <a:solidFill>
                <a:prstClr val="black"/>
              </a:solidFill>
            </a:endParaRPr>
          </a:p>
          <a:p>
            <a:pPr marL="228600" indent="-228600">
              <a:buFontTx/>
              <a:buAutoNum type="arabicPeriod"/>
            </a:pPr>
            <a:r>
              <a:rPr lang="en-US" sz="1000" dirty="0" smtClean="0">
                <a:solidFill>
                  <a:prstClr val="black"/>
                </a:solidFill>
              </a:rPr>
              <a:t>Link </a:t>
            </a:r>
            <a:r>
              <a:rPr lang="en-US" sz="1000" dirty="0">
                <a:solidFill>
                  <a:prstClr val="black"/>
                </a:solidFill>
              </a:rPr>
              <a:t>to GIST-Like Form to see CURRENT Budgets (FUNDS) and trigger Approve / Do Not Approve </a:t>
            </a:r>
            <a:endParaRPr lang="en-US" sz="1000" dirty="0" smtClean="0">
              <a:solidFill>
                <a:prstClr val="black"/>
              </a:solidFill>
            </a:endParaRPr>
          </a:p>
          <a:p>
            <a:pPr marL="228600" indent="-228600">
              <a:buFontTx/>
              <a:buAutoNum type="arabicPeriod"/>
            </a:pPr>
            <a:endParaRPr lang="en-US" sz="500" dirty="0" smtClean="0">
              <a:solidFill>
                <a:prstClr val="black"/>
              </a:solidFill>
            </a:endParaRPr>
          </a:p>
          <a:p>
            <a:pPr marL="228600" indent="-228600">
              <a:buFontTx/>
              <a:buAutoNum type="arabicPeriod"/>
            </a:pPr>
            <a:r>
              <a:rPr lang="en-US" sz="1000" dirty="0" smtClean="0">
                <a:solidFill>
                  <a:prstClr val="black"/>
                </a:solidFill>
              </a:rPr>
              <a:t>Email reply triggers action via </a:t>
            </a:r>
            <a:r>
              <a:rPr lang="en-US" sz="1000" dirty="0" err="1" smtClean="0">
                <a:solidFill>
                  <a:prstClr val="black"/>
                </a:solidFill>
              </a:rPr>
              <a:t>EmailImport</a:t>
            </a:r>
            <a:endParaRPr lang="en-US" sz="1000" dirty="0">
              <a:solidFill>
                <a:prstClr val="black"/>
              </a:solidFill>
            </a:endParaRPr>
          </a:p>
        </p:txBody>
      </p:sp>
      <p:sp>
        <p:nvSpPr>
          <p:cNvPr id="5" name="TextBox 4"/>
          <p:cNvSpPr txBox="1"/>
          <p:nvPr/>
        </p:nvSpPr>
        <p:spPr>
          <a:xfrm>
            <a:off x="2286000" y="3124200"/>
            <a:ext cx="2231571" cy="2308324"/>
          </a:xfrm>
          <a:prstGeom prst="rect">
            <a:avLst/>
          </a:prstGeom>
          <a:noFill/>
        </p:spPr>
        <p:txBody>
          <a:bodyPr wrap="square" rtlCol="0">
            <a:spAutoFit/>
          </a:bodyPr>
          <a:lstStyle/>
          <a:p>
            <a:r>
              <a:rPr lang="en-US" sz="1600" dirty="0" smtClean="0">
                <a:solidFill>
                  <a:prstClr val="black"/>
                </a:solidFill>
              </a:rPr>
              <a:t>Purchase from Amazon, import shipping fee (3</a:t>
            </a:r>
            <a:r>
              <a:rPr lang="en-US" sz="1600" baseline="30000" dirty="0" smtClean="0">
                <a:solidFill>
                  <a:prstClr val="black"/>
                </a:solidFill>
              </a:rPr>
              <a:t>rd</a:t>
            </a:r>
            <a:r>
              <a:rPr lang="en-US" sz="1600" dirty="0" smtClean="0">
                <a:solidFill>
                  <a:prstClr val="black"/>
                </a:solidFill>
              </a:rPr>
              <a:t> party), Price, order #, </a:t>
            </a:r>
            <a:r>
              <a:rPr lang="en-US" sz="1600" i="1" dirty="0" smtClean="0">
                <a:solidFill>
                  <a:prstClr val="black"/>
                </a:solidFill>
              </a:rPr>
              <a:t>YBP if purchased from GOBI, </a:t>
            </a:r>
            <a:r>
              <a:rPr lang="en-US" sz="1600" dirty="0" smtClean="0">
                <a:solidFill>
                  <a:prstClr val="black"/>
                </a:solidFill>
              </a:rPr>
              <a:t>(shipping URL/Tracking  &amp; expected date nice to have).</a:t>
            </a:r>
            <a:endParaRPr lang="en-US" sz="1600"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 val="2593308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p:spPr>
        <p:txBody>
          <a:bodyPr>
            <a:normAutofit fontScale="90000"/>
          </a:bodyPr>
          <a:lstStyle/>
          <a:p>
            <a:pPr algn="ctr"/>
            <a:r>
              <a:rPr lang="en-US" sz="2000" b="1" dirty="0" smtClean="0">
                <a:effectLst/>
              </a:rPr>
              <a:t>GIST Reviewer Web Interface Scenario:  </a:t>
            </a:r>
            <a:br>
              <a:rPr lang="en-US" sz="2000" b="1" dirty="0" smtClean="0">
                <a:effectLst/>
              </a:rPr>
            </a:br>
            <a:r>
              <a:rPr lang="en-US" sz="1400" dirty="0" smtClean="0"/>
              <a:t>(alternative to current use of email routing)</a:t>
            </a:r>
            <a:endParaRPr lang="en-US" sz="1400" dirty="0"/>
          </a:p>
        </p:txBody>
      </p:sp>
      <p:sp>
        <p:nvSpPr>
          <p:cNvPr id="10" name="Slide Number Placeholder 9"/>
          <p:cNvSpPr>
            <a:spLocks noGrp="1"/>
          </p:cNvSpPr>
          <p:nvPr>
            <p:ph type="sldNum" sz="quarter" idx="12"/>
          </p:nvPr>
        </p:nvSpPr>
        <p:spPr/>
        <p:txBody>
          <a:bodyPr/>
          <a:lstStyle/>
          <a:p>
            <a:fld id="{3023AC8E-AD32-4E7E-87DC-3C962FF37107}" type="slidenum">
              <a:rPr lang="en-US" sz="1400" smtClean="0">
                <a:solidFill>
                  <a:srgbClr val="F0A22E">
                    <a:shade val="75000"/>
                  </a:srgbClr>
                </a:solidFill>
              </a:rPr>
              <a:pPr/>
              <a:t>31</a:t>
            </a:fld>
            <a:endParaRPr lang="en-US" sz="1400">
              <a:solidFill>
                <a:srgbClr val="F0A22E">
                  <a:shade val="75000"/>
                </a:srgbClr>
              </a:solidFill>
            </a:endParaRPr>
          </a:p>
        </p:txBody>
      </p:sp>
      <p:pic>
        <p:nvPicPr>
          <p:cNvPr id="3" name="Picture 2"/>
          <p:cNvPicPr>
            <a:picLocks noChangeAspect="1" noChangeArrowheads="1"/>
          </p:cNvPicPr>
          <p:nvPr/>
        </p:nvPicPr>
        <p:blipFill>
          <a:blip r:embed="rId2" cstate="screen"/>
          <a:srcRect/>
          <a:stretch>
            <a:fillRect/>
          </a:stretch>
        </p:blipFill>
        <p:spPr bwMode="auto">
          <a:xfrm>
            <a:off x="108858" y="533400"/>
            <a:ext cx="4533196" cy="6248400"/>
          </a:xfrm>
          <a:prstGeom prst="rect">
            <a:avLst/>
          </a:prstGeom>
          <a:ln>
            <a:noFill/>
          </a:ln>
          <a:effectLst>
            <a:outerShdw blurRad="292100" dist="139700" dir="2700000" algn="tl" rotWithShape="0">
              <a:srgbClr val="333333">
                <a:alpha val="65000"/>
              </a:srgbClr>
            </a:outerShdw>
          </a:effectLst>
        </p:spPr>
      </p:pic>
      <p:sp>
        <p:nvSpPr>
          <p:cNvPr id="4" name="Left Arrow Callout 3"/>
          <p:cNvSpPr/>
          <p:nvPr/>
        </p:nvSpPr>
        <p:spPr>
          <a:xfrm>
            <a:off x="4299857" y="533400"/>
            <a:ext cx="4680857" cy="6096000"/>
          </a:xfrm>
          <a:prstGeom prst="leftArrowCallout">
            <a:avLst>
              <a:gd name="adj1" fmla="val 25000"/>
              <a:gd name="adj2" fmla="val 25000"/>
              <a:gd name="adj3" fmla="val 18151"/>
              <a:gd name="adj4" fmla="val 79093"/>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400" b="1" dirty="0" smtClean="0">
                <a:solidFill>
                  <a:prstClr val="black"/>
                </a:solidFill>
              </a:rPr>
              <a:t>Purchasing Options </a:t>
            </a:r>
            <a:r>
              <a:rPr lang="en-US" sz="1400" dirty="0" smtClean="0">
                <a:solidFill>
                  <a:prstClr val="black"/>
                </a:solidFill>
              </a:rPr>
              <a:t>(Status &amp; username specific) with Acquisitions Manager data: only faculty may see their department and if applicable username specific budgets; </a:t>
            </a:r>
            <a:r>
              <a:rPr lang="en-US" sz="1400" i="1" dirty="0" smtClean="0">
                <a:solidFill>
                  <a:prstClr val="black"/>
                </a:solidFill>
              </a:rPr>
              <a:t>library staff in GIST </a:t>
            </a:r>
            <a:r>
              <a:rPr lang="en-US" sz="1400" i="1" dirty="0" err="1" smtClean="0">
                <a:solidFill>
                  <a:prstClr val="black"/>
                </a:solidFill>
              </a:rPr>
              <a:t>addon</a:t>
            </a:r>
            <a:r>
              <a:rPr lang="en-US" sz="1400" i="1" dirty="0" smtClean="0">
                <a:solidFill>
                  <a:prstClr val="black"/>
                </a:solidFill>
              </a:rPr>
              <a:t> see all budgets and can apply changes for import – see next slide.  </a:t>
            </a:r>
          </a:p>
          <a:p>
            <a:endParaRPr lang="en-US" sz="800" dirty="0" smtClean="0">
              <a:solidFill>
                <a:prstClr val="black"/>
              </a:solidFill>
            </a:endParaRPr>
          </a:p>
          <a:p>
            <a:r>
              <a:rPr lang="en-US" sz="1400" b="1" dirty="0" smtClean="0">
                <a:solidFill>
                  <a:prstClr val="black"/>
                </a:solidFill>
              </a:rPr>
              <a:t>Cost: </a:t>
            </a:r>
          </a:p>
          <a:p>
            <a:r>
              <a:rPr lang="en-US" sz="1400" dirty="0" smtClean="0">
                <a:solidFill>
                  <a:prstClr val="black"/>
                </a:solidFill>
              </a:rPr>
              <a:t>Amazon $4.95 (Lowest Vendor: $0.09)</a:t>
            </a:r>
          </a:p>
          <a:p>
            <a:r>
              <a:rPr lang="en-US" sz="1400" dirty="0" smtClean="0">
                <a:solidFill>
                  <a:prstClr val="black"/>
                </a:solidFill>
              </a:rPr>
              <a:t>Better World Books $6.49 (shipping included)</a:t>
            </a:r>
          </a:p>
          <a:p>
            <a:endParaRPr lang="en-US" sz="800" dirty="0" smtClean="0">
              <a:solidFill>
                <a:prstClr val="black"/>
              </a:solidFill>
            </a:endParaRPr>
          </a:p>
          <a:p>
            <a:r>
              <a:rPr lang="en-US" sz="1400" b="1" dirty="0" smtClean="0">
                <a:solidFill>
                  <a:prstClr val="black"/>
                </a:solidFill>
              </a:rPr>
              <a:t>Budget</a:t>
            </a:r>
            <a:r>
              <a:rPr lang="en-US" sz="1400" dirty="0" smtClean="0">
                <a:solidFill>
                  <a:prstClr val="black"/>
                </a:solidFill>
              </a:rPr>
              <a:t>: User selected budget applied to this recommendation:</a:t>
            </a:r>
          </a:p>
          <a:p>
            <a:r>
              <a:rPr lang="en-US" sz="1400" dirty="0" smtClean="0">
                <a:solidFill>
                  <a:prstClr val="black"/>
                </a:solidFill>
              </a:rPr>
              <a:t>User selected budget </a:t>
            </a:r>
          </a:p>
          <a:p>
            <a:pPr>
              <a:buFont typeface="Wingdings" pitchFamily="2" charset="2"/>
              <a:buChar char="v"/>
            </a:pPr>
            <a:r>
              <a:rPr lang="en-US" sz="1400" dirty="0" smtClean="0">
                <a:solidFill>
                  <a:prstClr val="black"/>
                </a:solidFill>
              </a:rPr>
              <a:t>History General                   </a:t>
            </a:r>
            <a:r>
              <a:rPr lang="en-US" sz="1400" b="1" dirty="0" smtClean="0">
                <a:solidFill>
                  <a:prstClr val="black"/>
                </a:solidFill>
              </a:rPr>
              <a:t>$553 </a:t>
            </a:r>
            <a:r>
              <a:rPr lang="en-US" sz="1400" dirty="0" smtClean="0">
                <a:solidFill>
                  <a:prstClr val="black"/>
                </a:solidFill>
              </a:rPr>
              <a:t>remaining</a:t>
            </a:r>
          </a:p>
          <a:p>
            <a:r>
              <a:rPr lang="en-US" sz="1400" dirty="0" smtClean="0">
                <a:solidFill>
                  <a:prstClr val="black"/>
                </a:solidFill>
              </a:rPr>
              <a:t>User associated budgets</a:t>
            </a:r>
          </a:p>
          <a:p>
            <a:pPr>
              <a:buFont typeface="Wingdings" pitchFamily="2" charset="2"/>
              <a:buChar char="q"/>
            </a:pPr>
            <a:r>
              <a:rPr lang="en-US" sz="1400" dirty="0" smtClean="0">
                <a:solidFill>
                  <a:prstClr val="black"/>
                </a:solidFill>
              </a:rPr>
              <a:t>Urban History Project Grant   </a:t>
            </a:r>
            <a:r>
              <a:rPr lang="en-US" sz="1400" b="1" dirty="0" smtClean="0">
                <a:solidFill>
                  <a:prstClr val="black"/>
                </a:solidFill>
              </a:rPr>
              <a:t>$58 </a:t>
            </a:r>
            <a:r>
              <a:rPr lang="en-US" sz="1400" dirty="0" smtClean="0">
                <a:solidFill>
                  <a:prstClr val="black"/>
                </a:solidFill>
              </a:rPr>
              <a:t>remaining</a:t>
            </a:r>
          </a:p>
          <a:p>
            <a:pPr>
              <a:buFont typeface="Wingdings" pitchFamily="2" charset="2"/>
              <a:buChar char="Ø"/>
            </a:pPr>
            <a:r>
              <a:rPr lang="en-US" sz="1400" dirty="0" smtClean="0">
                <a:solidFill>
                  <a:prstClr val="black"/>
                </a:solidFill>
              </a:rPr>
              <a:t>Drop down list of other budgets appropriate to reviewer.</a:t>
            </a:r>
          </a:p>
          <a:p>
            <a:endParaRPr lang="en-US" sz="800" dirty="0" smtClean="0">
              <a:solidFill>
                <a:prstClr val="black"/>
              </a:solidFill>
            </a:endParaRPr>
          </a:p>
          <a:p>
            <a:r>
              <a:rPr lang="en-US" sz="1400" dirty="0" smtClean="0">
                <a:solidFill>
                  <a:prstClr val="black"/>
                </a:solidFill>
              </a:rPr>
              <a:t>Conditional business rule; if assigned budgets are depleted (or end of year)</a:t>
            </a:r>
          </a:p>
          <a:p>
            <a:pPr>
              <a:buFont typeface="Wingdings" pitchFamily="2" charset="2"/>
              <a:buChar char="q"/>
            </a:pPr>
            <a:r>
              <a:rPr lang="en-US" sz="1400" dirty="0" smtClean="0">
                <a:solidFill>
                  <a:prstClr val="black"/>
                </a:solidFill>
              </a:rPr>
              <a:t>Insufficient funds - Recommend for next year or if additional funding is available.</a:t>
            </a:r>
          </a:p>
          <a:p>
            <a:pPr>
              <a:buFont typeface="Wingdings" pitchFamily="2" charset="2"/>
              <a:buChar char="q"/>
            </a:pPr>
            <a:r>
              <a:rPr lang="en-US" sz="1400" dirty="0" smtClean="0">
                <a:solidFill>
                  <a:prstClr val="black"/>
                </a:solidFill>
              </a:rPr>
              <a:t>Fiscal year ended - Recommend for next year’s budget</a:t>
            </a:r>
          </a:p>
        </p:txBody>
      </p:sp>
      <p:sp>
        <p:nvSpPr>
          <p:cNvPr id="5" name="Rounded Rectangle 4"/>
          <p:cNvSpPr/>
          <p:nvPr/>
        </p:nvSpPr>
        <p:spPr>
          <a:xfrm>
            <a:off x="1371600" y="609600"/>
            <a:ext cx="3962400" cy="457200"/>
          </a:xfrm>
          <a:prstGeom prst="roundRect">
            <a:avLst/>
          </a:prstGeom>
          <a:ln>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prstClr val="black"/>
                </a:solidFill>
              </a:rPr>
              <a:t>Email link to open </a:t>
            </a:r>
            <a:r>
              <a:rPr lang="en-US" sz="1400" b="1" dirty="0" err="1" smtClean="0">
                <a:solidFill>
                  <a:prstClr val="black"/>
                </a:solidFill>
              </a:rPr>
              <a:t>OpenURL</a:t>
            </a:r>
            <a:r>
              <a:rPr lang="en-US" sz="1400" b="1" dirty="0" smtClean="0">
                <a:solidFill>
                  <a:prstClr val="black"/>
                </a:solidFill>
              </a:rPr>
              <a:t> like  reviewer form to Approve or Disapprove</a:t>
            </a:r>
            <a:endParaRPr lang="en-US" sz="1400" b="1" dirty="0">
              <a:solidFill>
                <a:prstClr val="black"/>
              </a:solidFill>
            </a:endParaRPr>
          </a:p>
        </p:txBody>
      </p:sp>
      <p:sp>
        <p:nvSpPr>
          <p:cNvPr id="6" name="Rounded Rectangle 5"/>
          <p:cNvSpPr/>
          <p:nvPr/>
        </p:nvSpPr>
        <p:spPr>
          <a:xfrm>
            <a:off x="2830286" y="1524000"/>
            <a:ext cx="1741714" cy="609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prstClr val="black"/>
                </a:solidFill>
              </a:rPr>
              <a:t>Recommended by:</a:t>
            </a:r>
          </a:p>
          <a:p>
            <a:pPr algn="ctr"/>
            <a:r>
              <a:rPr lang="en-US" sz="1400" dirty="0" smtClean="0">
                <a:solidFill>
                  <a:prstClr val="black"/>
                </a:solidFill>
              </a:rPr>
              <a:t>First Last name</a:t>
            </a:r>
            <a:endParaRPr lang="en-US" sz="1400" dirty="0">
              <a:solidFill>
                <a:prstClr val="black"/>
              </a:solidFill>
            </a:endParaRPr>
          </a:p>
        </p:txBody>
      </p:sp>
      <p:sp>
        <p:nvSpPr>
          <p:cNvPr id="7" name="Rounded Rectangle 6"/>
          <p:cNvSpPr/>
          <p:nvPr/>
        </p:nvSpPr>
        <p:spPr>
          <a:xfrm>
            <a:off x="2830286" y="4343400"/>
            <a:ext cx="1741714" cy="304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solidFill>
                  <a:prstClr val="black"/>
                </a:solidFill>
              </a:rPr>
              <a:t>Approve</a:t>
            </a:r>
            <a:endParaRPr lang="en-US" sz="1200" dirty="0">
              <a:solidFill>
                <a:prstClr val="black"/>
              </a:solidFill>
            </a:endParaRPr>
          </a:p>
        </p:txBody>
      </p:sp>
      <p:sp>
        <p:nvSpPr>
          <p:cNvPr id="8" name="Rounded Rectangle 7"/>
          <p:cNvSpPr/>
          <p:nvPr/>
        </p:nvSpPr>
        <p:spPr>
          <a:xfrm>
            <a:off x="2830286" y="4724400"/>
            <a:ext cx="1741714" cy="304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solidFill>
                  <a:prstClr val="black"/>
                </a:solidFill>
              </a:rPr>
              <a:t>Approve &amp; Select Fund</a:t>
            </a:r>
            <a:endParaRPr lang="en-US" sz="1200" dirty="0">
              <a:solidFill>
                <a:prstClr val="black"/>
              </a:solidFill>
            </a:endParaRPr>
          </a:p>
        </p:txBody>
      </p:sp>
      <p:sp>
        <p:nvSpPr>
          <p:cNvPr id="9" name="Rounded Rectangle 8"/>
          <p:cNvSpPr/>
          <p:nvPr/>
        </p:nvSpPr>
        <p:spPr>
          <a:xfrm>
            <a:off x="2830286" y="5181600"/>
            <a:ext cx="1741714" cy="304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solidFill>
                  <a:prstClr val="black"/>
                </a:solidFill>
              </a:rPr>
              <a:t>Deny &amp; Convert to ILL</a:t>
            </a:r>
            <a:endParaRPr lang="en-US" sz="1200"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 val="4228517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685800" y="0"/>
            <a:ext cx="7772400" cy="457200"/>
          </a:xfrm>
        </p:spPr>
        <p:txBody>
          <a:bodyPr>
            <a:normAutofit fontScale="90000"/>
          </a:bodyPr>
          <a:lstStyle/>
          <a:p>
            <a:r>
              <a:rPr lang="en-US" sz="3200" dirty="0"/>
              <a:t>We are a </a:t>
            </a:r>
            <a:r>
              <a:rPr lang="en-US" sz="3200" dirty="0" smtClean="0"/>
              <a:t>Divided house &amp; Workflow</a:t>
            </a:r>
            <a:endParaRPr lang="en-US" sz="3200" dirty="0"/>
          </a:p>
        </p:txBody>
      </p:sp>
      <p:pic>
        <p:nvPicPr>
          <p:cNvPr id="164867" name="Picture 3" descr="j0185604"/>
          <p:cNvPicPr>
            <a:picLocks noChangeAspect="1" noChangeArrowheads="1"/>
          </p:cNvPicPr>
          <p:nvPr/>
        </p:nvPicPr>
        <p:blipFill>
          <a:blip r:embed="rId3" cstate="screen"/>
          <a:srcRect/>
          <a:stretch>
            <a:fillRect/>
          </a:stretch>
        </p:blipFill>
        <p:spPr bwMode="auto">
          <a:xfrm>
            <a:off x="3124200" y="2057402"/>
            <a:ext cx="2590800" cy="2595563"/>
          </a:xfrm>
          <a:prstGeom prst="rect">
            <a:avLst/>
          </a:prstGeom>
          <a:noFill/>
        </p:spPr>
      </p:pic>
      <p:sp>
        <p:nvSpPr>
          <p:cNvPr id="164868" name="Oval 4"/>
          <p:cNvSpPr>
            <a:spLocks noChangeArrowheads="1"/>
          </p:cNvSpPr>
          <p:nvPr/>
        </p:nvSpPr>
        <p:spPr bwMode="auto">
          <a:xfrm>
            <a:off x="762000" y="762000"/>
            <a:ext cx="3810000" cy="3657600"/>
          </a:xfrm>
          <a:prstGeom prst="ellipse">
            <a:avLst/>
          </a:prstGeom>
          <a:solidFill>
            <a:srgbClr val="FFFF99">
              <a:alpha val="84000"/>
            </a:srgbClr>
          </a:solidFill>
          <a:ln w="9525">
            <a:solidFill>
              <a:schemeClr val="tx1"/>
            </a:solidFill>
            <a:round/>
            <a:headEnd/>
            <a:tailEnd/>
          </a:ln>
          <a:effectLst/>
        </p:spPr>
        <p:txBody>
          <a:bodyPr wrap="none" lIns="91421" tIns="45710" rIns="91421" bIns="45710" anchor="ctr"/>
          <a:lstStyle/>
          <a:p>
            <a:pPr algn="ctr"/>
            <a:r>
              <a:rPr lang="en-US" sz="2800" b="1" dirty="0"/>
              <a:t>ILL</a:t>
            </a:r>
          </a:p>
        </p:txBody>
      </p:sp>
      <p:sp>
        <p:nvSpPr>
          <p:cNvPr id="164869" name="Oval 5"/>
          <p:cNvSpPr>
            <a:spLocks noChangeArrowheads="1"/>
          </p:cNvSpPr>
          <p:nvPr/>
        </p:nvSpPr>
        <p:spPr bwMode="auto">
          <a:xfrm>
            <a:off x="4419600" y="685802"/>
            <a:ext cx="3657600" cy="3733800"/>
          </a:xfrm>
          <a:prstGeom prst="ellipse">
            <a:avLst/>
          </a:prstGeom>
          <a:solidFill>
            <a:srgbClr val="FFFF99">
              <a:alpha val="84000"/>
            </a:srgbClr>
          </a:solidFill>
          <a:ln w="9525">
            <a:solidFill>
              <a:schemeClr val="tx1"/>
            </a:solidFill>
            <a:round/>
            <a:headEnd/>
            <a:tailEnd/>
          </a:ln>
          <a:effectLst/>
        </p:spPr>
        <p:txBody>
          <a:bodyPr wrap="none" lIns="91421" tIns="45710" rIns="91421" bIns="45710" anchor="ctr"/>
          <a:lstStyle/>
          <a:p>
            <a:pPr algn="ctr"/>
            <a:r>
              <a:rPr lang="en-US" sz="2800" b="1" dirty="0"/>
              <a:t>Acquisition</a:t>
            </a:r>
          </a:p>
        </p:txBody>
      </p:sp>
      <p:sp>
        <p:nvSpPr>
          <p:cNvPr id="164870" name="Oval 6"/>
          <p:cNvSpPr>
            <a:spLocks noChangeArrowheads="1"/>
          </p:cNvSpPr>
          <p:nvPr/>
        </p:nvSpPr>
        <p:spPr bwMode="auto">
          <a:xfrm>
            <a:off x="2438400" y="2590800"/>
            <a:ext cx="4267200" cy="4267200"/>
          </a:xfrm>
          <a:prstGeom prst="ellipse">
            <a:avLst/>
          </a:prstGeom>
          <a:solidFill>
            <a:srgbClr val="FFFF99">
              <a:alpha val="84000"/>
            </a:srgbClr>
          </a:solidFill>
          <a:ln w="9525">
            <a:solidFill>
              <a:schemeClr val="tx1"/>
            </a:solidFill>
            <a:round/>
            <a:headEnd/>
            <a:tailEnd/>
          </a:ln>
          <a:effectLst/>
        </p:spPr>
        <p:txBody>
          <a:bodyPr wrap="none" lIns="91421" tIns="45710" rIns="91421" bIns="45710" anchor="ctr"/>
          <a:lstStyle/>
          <a:p>
            <a:pPr algn="ctr"/>
            <a:endParaRPr lang="en-US" sz="2400" b="1" dirty="0" smtClean="0"/>
          </a:p>
          <a:p>
            <a:pPr algn="ctr"/>
            <a:r>
              <a:rPr lang="en-US" sz="2400" b="1" dirty="0" smtClean="0"/>
              <a:t>Collection</a:t>
            </a:r>
            <a:endParaRPr lang="en-US" sz="2400" b="1" dirty="0"/>
          </a:p>
          <a:p>
            <a:pPr algn="ctr"/>
            <a:r>
              <a:rPr lang="en-US" sz="2400" b="1" dirty="0"/>
              <a:t>Development</a:t>
            </a:r>
          </a:p>
          <a:p>
            <a:pPr algn="ctr"/>
            <a:r>
              <a:rPr lang="en-US" sz="2400" b="1" dirty="0"/>
              <a:t>or</a:t>
            </a:r>
          </a:p>
          <a:p>
            <a:pPr algn="ctr"/>
            <a:r>
              <a:rPr lang="en-US" sz="2400" b="1" dirty="0"/>
              <a:t>Subject Librarian</a:t>
            </a:r>
          </a:p>
        </p:txBody>
      </p:sp>
      <p:sp>
        <p:nvSpPr>
          <p:cNvPr id="164871" name="Oval 7"/>
          <p:cNvSpPr>
            <a:spLocks noChangeArrowheads="1"/>
          </p:cNvSpPr>
          <p:nvPr/>
        </p:nvSpPr>
        <p:spPr bwMode="auto">
          <a:xfrm>
            <a:off x="3276600" y="2133600"/>
            <a:ext cx="2133600" cy="1905000"/>
          </a:xfrm>
          <a:prstGeom prst="ellipse">
            <a:avLst/>
          </a:prstGeom>
          <a:solidFill>
            <a:srgbClr val="99CC00">
              <a:alpha val="84000"/>
            </a:srgbClr>
          </a:solidFill>
          <a:ln w="9525">
            <a:solidFill>
              <a:schemeClr val="tx1"/>
            </a:solidFill>
            <a:round/>
            <a:headEnd/>
            <a:tailEnd/>
          </a:ln>
          <a:effectLst/>
        </p:spPr>
        <p:txBody>
          <a:bodyPr wrap="none" lIns="91421" tIns="45710" rIns="91421" bIns="45710" anchor="ctr"/>
          <a:lstStyle/>
          <a:p>
            <a:pPr algn="ctr"/>
            <a:r>
              <a:rPr lang="en-US" sz="2800" b="1" dirty="0"/>
              <a:t>Systems</a:t>
            </a:r>
          </a:p>
        </p:txBody>
      </p:sp>
      <p:sp>
        <p:nvSpPr>
          <p:cNvPr id="164872" name="AutoShape 8"/>
          <p:cNvSpPr>
            <a:spLocks/>
          </p:cNvSpPr>
          <p:nvPr/>
        </p:nvSpPr>
        <p:spPr bwMode="auto">
          <a:xfrm>
            <a:off x="76200" y="762000"/>
            <a:ext cx="1905000" cy="2209800"/>
          </a:xfrm>
          <a:prstGeom prst="borderCallout2">
            <a:avLst>
              <a:gd name="adj1" fmla="val 4838"/>
              <a:gd name="adj2" fmla="val 103227"/>
              <a:gd name="adj3" fmla="val 4838"/>
              <a:gd name="adj4" fmla="val 110148"/>
              <a:gd name="adj5" fmla="val 43938"/>
              <a:gd name="adj6" fmla="val 122585"/>
            </a:avLst>
          </a:prstGeom>
          <a:solidFill>
            <a:schemeClr val="bg1">
              <a:alpha val="80000"/>
            </a:schemeClr>
          </a:solidFill>
          <a:ln w="9525">
            <a:solidFill>
              <a:schemeClr val="tx1"/>
            </a:solidFill>
            <a:miter lim="800000"/>
            <a:headEnd/>
            <a:tailEnd/>
          </a:ln>
          <a:effectLst/>
        </p:spPr>
        <p:txBody>
          <a:bodyPr lIns="91421" tIns="45710" rIns="91421" bIns="45710"/>
          <a:lstStyle/>
          <a:p>
            <a:pPr algn="l"/>
            <a:r>
              <a:rPr lang="en-US" sz="1000" dirty="0"/>
              <a:t>Head of Interlibrary Loan</a:t>
            </a:r>
          </a:p>
          <a:p>
            <a:pPr algn="l"/>
            <a:r>
              <a:rPr lang="en-US" sz="1000" dirty="0"/>
              <a:t>Access Services Librarian</a:t>
            </a:r>
          </a:p>
          <a:p>
            <a:pPr algn="l"/>
            <a:r>
              <a:rPr lang="en-US" sz="1000" dirty="0"/>
              <a:t>Interlibrary Loan or Resource Sharing Librarian</a:t>
            </a:r>
          </a:p>
          <a:p>
            <a:pPr algn="l"/>
            <a:endParaRPr lang="en-US" sz="500" dirty="0"/>
          </a:p>
          <a:p>
            <a:pPr algn="l"/>
            <a:r>
              <a:rPr lang="en-US" sz="1000" dirty="0"/>
              <a:t>ALA </a:t>
            </a:r>
            <a:r>
              <a:rPr lang="en-US" sz="1000" dirty="0">
                <a:hlinkClick r:id="rId4"/>
              </a:rPr>
              <a:t>RUSA STARS </a:t>
            </a:r>
            <a:r>
              <a:rPr lang="en-US" sz="1000" dirty="0"/>
              <a:t>&amp; </a:t>
            </a:r>
            <a:r>
              <a:rPr lang="en-US" sz="1000" dirty="0">
                <a:hlinkClick r:id="rId5"/>
              </a:rPr>
              <a:t>IFLA ILDS</a:t>
            </a:r>
            <a:endParaRPr lang="en-US" sz="1000" dirty="0"/>
          </a:p>
          <a:p>
            <a:pPr algn="l"/>
            <a:endParaRPr lang="en-US" sz="500" dirty="0"/>
          </a:p>
          <a:p>
            <a:pPr algn="l"/>
            <a:r>
              <a:rPr lang="en-US" sz="1000" i="1" dirty="0"/>
              <a:t>Journal of Interlibrary Loan, Document Delivery &amp; E-Reserve</a:t>
            </a:r>
          </a:p>
          <a:p>
            <a:pPr algn="l"/>
            <a:endParaRPr lang="en-US" sz="500" i="1" dirty="0"/>
          </a:p>
          <a:p>
            <a:pPr algn="l"/>
            <a:r>
              <a:rPr lang="en-US" sz="1000" i="1" dirty="0"/>
              <a:t>Journal of </a:t>
            </a:r>
            <a:r>
              <a:rPr lang="en-US" sz="1000" i="1" dirty="0" err="1"/>
              <a:t>Interlending</a:t>
            </a:r>
            <a:r>
              <a:rPr lang="en-US" sz="1000" i="1" dirty="0"/>
              <a:t> &amp; Document Supply</a:t>
            </a:r>
          </a:p>
          <a:p>
            <a:pPr algn="l"/>
            <a:endParaRPr lang="en-US" sz="500" i="1" dirty="0"/>
          </a:p>
          <a:p>
            <a:pPr algn="l"/>
            <a:r>
              <a:rPr lang="en-US" sz="1000" i="1" dirty="0"/>
              <a:t>Journal of Access Services</a:t>
            </a:r>
          </a:p>
        </p:txBody>
      </p:sp>
      <p:sp>
        <p:nvSpPr>
          <p:cNvPr id="164873" name="AutoShape 9"/>
          <p:cNvSpPr>
            <a:spLocks/>
          </p:cNvSpPr>
          <p:nvPr/>
        </p:nvSpPr>
        <p:spPr bwMode="auto">
          <a:xfrm>
            <a:off x="6934200" y="457200"/>
            <a:ext cx="2133600" cy="1752600"/>
          </a:xfrm>
          <a:prstGeom prst="borderCallout2">
            <a:avLst>
              <a:gd name="adj1" fmla="val 5769"/>
              <a:gd name="adj2" fmla="val -3333"/>
              <a:gd name="adj3" fmla="val 5769"/>
              <a:gd name="adj4" fmla="val -26181"/>
              <a:gd name="adj5" fmla="val 79167"/>
              <a:gd name="adj6" fmla="val -50556"/>
            </a:avLst>
          </a:prstGeom>
          <a:solidFill>
            <a:schemeClr val="bg1">
              <a:alpha val="80000"/>
            </a:schemeClr>
          </a:solidFill>
          <a:ln w="9525">
            <a:solidFill>
              <a:schemeClr val="tx1"/>
            </a:solidFill>
            <a:miter lim="800000"/>
            <a:headEnd/>
            <a:tailEnd/>
          </a:ln>
          <a:effectLst/>
        </p:spPr>
        <p:txBody>
          <a:bodyPr lIns="91421" tIns="45710" rIns="91421" bIns="45710"/>
          <a:lstStyle/>
          <a:p>
            <a:pPr algn="l"/>
            <a:r>
              <a:rPr lang="en-US" sz="1000" dirty="0"/>
              <a:t>Acquisitions Librarian, Assoc. Director for Technical Services</a:t>
            </a:r>
          </a:p>
          <a:p>
            <a:pPr algn="l"/>
            <a:endParaRPr lang="en-US" sz="500" dirty="0"/>
          </a:p>
          <a:p>
            <a:pPr algn="l"/>
            <a:r>
              <a:rPr lang="en-US" sz="1000" dirty="0"/>
              <a:t>ALA </a:t>
            </a:r>
            <a:r>
              <a:rPr lang="en-US" sz="1000" dirty="0">
                <a:hlinkClick r:id="rId6"/>
              </a:rPr>
              <a:t>ALCTS</a:t>
            </a:r>
            <a:endParaRPr lang="en-US" sz="1000" dirty="0"/>
          </a:p>
          <a:p>
            <a:pPr algn="l"/>
            <a:r>
              <a:rPr lang="en-US" sz="1000" dirty="0" err="1">
                <a:hlinkClick r:id="rId7"/>
              </a:rPr>
              <a:t>Chareston</a:t>
            </a:r>
            <a:r>
              <a:rPr lang="en-US" sz="1000" dirty="0">
                <a:hlinkClick r:id="rId7"/>
              </a:rPr>
              <a:t> Conference</a:t>
            </a:r>
            <a:endParaRPr lang="en-US" sz="1000" dirty="0"/>
          </a:p>
          <a:p>
            <a:pPr algn="l"/>
            <a:endParaRPr lang="en-US" sz="500" dirty="0"/>
          </a:p>
          <a:p>
            <a:pPr algn="l"/>
            <a:r>
              <a:rPr lang="en-US" sz="1000" i="1" dirty="0" err="1">
                <a:hlinkClick r:id="rId8"/>
              </a:rPr>
              <a:t>AcqNet</a:t>
            </a:r>
            <a:endParaRPr lang="en-US" sz="1000" i="1" dirty="0"/>
          </a:p>
          <a:p>
            <a:pPr algn="l"/>
            <a:endParaRPr lang="en-US" sz="500" i="1" dirty="0"/>
          </a:p>
          <a:p>
            <a:pPr algn="l"/>
            <a:r>
              <a:rPr lang="en-US" sz="1000" i="1" dirty="0"/>
              <a:t>Library Acquisitions, Practice &amp; Theory (later title: Library Collections, Acquisitions, &amp; Technical Services)</a:t>
            </a:r>
          </a:p>
          <a:p>
            <a:pPr algn="l"/>
            <a:endParaRPr lang="en-US" sz="1000" i="1" dirty="0"/>
          </a:p>
        </p:txBody>
      </p:sp>
      <p:sp>
        <p:nvSpPr>
          <p:cNvPr id="164874" name="AutoShape 10"/>
          <p:cNvSpPr>
            <a:spLocks/>
          </p:cNvSpPr>
          <p:nvPr/>
        </p:nvSpPr>
        <p:spPr bwMode="auto">
          <a:xfrm>
            <a:off x="6934200" y="4572000"/>
            <a:ext cx="2057400" cy="1066800"/>
          </a:xfrm>
          <a:prstGeom prst="borderCallout2">
            <a:avLst>
              <a:gd name="adj1" fmla="val 5769"/>
              <a:gd name="adj2" fmla="val -3333"/>
              <a:gd name="adj3" fmla="val 5769"/>
              <a:gd name="adj4" fmla="val -33194"/>
              <a:gd name="adj5" fmla="val -13139"/>
              <a:gd name="adj6" fmla="val -65000"/>
            </a:avLst>
          </a:prstGeom>
          <a:solidFill>
            <a:schemeClr val="bg1">
              <a:alpha val="80000"/>
            </a:schemeClr>
          </a:solidFill>
          <a:ln w="9525">
            <a:solidFill>
              <a:schemeClr val="tx1"/>
            </a:solidFill>
            <a:miter lim="800000"/>
            <a:headEnd/>
            <a:tailEnd/>
          </a:ln>
          <a:effectLst/>
        </p:spPr>
        <p:txBody>
          <a:bodyPr lIns="91421" tIns="45710" rIns="91421" bIns="45710"/>
          <a:lstStyle/>
          <a:p>
            <a:pPr algn="l"/>
            <a:r>
              <a:rPr lang="en-US" sz="1000" dirty="0"/>
              <a:t>Science, Engineering, History, etc.</a:t>
            </a:r>
          </a:p>
          <a:p>
            <a:pPr algn="l"/>
            <a:r>
              <a:rPr lang="en-US" sz="1000" dirty="0"/>
              <a:t>Librarian</a:t>
            </a:r>
          </a:p>
          <a:p>
            <a:pPr algn="l"/>
            <a:endParaRPr lang="en-US" sz="500" dirty="0"/>
          </a:p>
          <a:p>
            <a:pPr algn="l"/>
            <a:r>
              <a:rPr lang="en-US" sz="1000" dirty="0"/>
              <a:t>ALA many separate divisions</a:t>
            </a:r>
          </a:p>
          <a:p>
            <a:pPr algn="l"/>
            <a:endParaRPr lang="en-US" sz="500" dirty="0"/>
          </a:p>
          <a:p>
            <a:pPr algn="l"/>
            <a:r>
              <a:rPr lang="en-US" sz="1000" i="1" dirty="0"/>
              <a:t>American Libraries</a:t>
            </a:r>
          </a:p>
          <a:p>
            <a:pPr algn="l"/>
            <a:r>
              <a:rPr lang="en-US" sz="1000" i="1" dirty="0">
                <a:hlinkClick r:id="rId9"/>
              </a:rPr>
              <a:t>Against the Grain</a:t>
            </a:r>
            <a:endParaRPr lang="en-US" sz="1000" i="1" dirty="0"/>
          </a:p>
          <a:p>
            <a:pPr algn="l"/>
            <a:endParaRPr lang="en-US" sz="1000" dirty="0"/>
          </a:p>
          <a:p>
            <a:pPr algn="l"/>
            <a:endParaRPr lang="en-US" sz="1000" dirty="0"/>
          </a:p>
          <a:p>
            <a:pPr algn="l"/>
            <a:endParaRPr lang="en-US" sz="1000" i="1" dirty="0"/>
          </a:p>
        </p:txBody>
      </p:sp>
      <p:sp>
        <p:nvSpPr>
          <p:cNvPr id="164875" name="AutoShape 11"/>
          <p:cNvSpPr>
            <a:spLocks/>
          </p:cNvSpPr>
          <p:nvPr/>
        </p:nvSpPr>
        <p:spPr bwMode="auto">
          <a:xfrm>
            <a:off x="152400" y="3810000"/>
            <a:ext cx="2133600" cy="1295400"/>
          </a:xfrm>
          <a:prstGeom prst="borderCallout2">
            <a:avLst>
              <a:gd name="adj1" fmla="val 5769"/>
              <a:gd name="adj2" fmla="val 103333"/>
              <a:gd name="adj3" fmla="val 5769"/>
              <a:gd name="adj4" fmla="val 127222"/>
              <a:gd name="adj5" fmla="val -41011"/>
              <a:gd name="adj6" fmla="val 168314"/>
            </a:avLst>
          </a:prstGeom>
          <a:solidFill>
            <a:schemeClr val="bg1">
              <a:alpha val="80000"/>
            </a:schemeClr>
          </a:solidFill>
          <a:ln w="9525">
            <a:solidFill>
              <a:schemeClr val="tx1"/>
            </a:solidFill>
            <a:miter lim="800000"/>
            <a:headEnd/>
            <a:tailEnd/>
          </a:ln>
          <a:effectLst/>
        </p:spPr>
        <p:txBody>
          <a:bodyPr lIns="91421" tIns="45710" rIns="91421" bIns="45710"/>
          <a:lstStyle/>
          <a:p>
            <a:pPr algn="l"/>
            <a:r>
              <a:rPr lang="en-US" sz="1000" dirty="0"/>
              <a:t>Systems Librarian</a:t>
            </a:r>
          </a:p>
          <a:p>
            <a:pPr algn="l"/>
            <a:endParaRPr lang="en-US" sz="500" dirty="0"/>
          </a:p>
          <a:p>
            <a:pPr algn="l"/>
            <a:r>
              <a:rPr lang="en-US" sz="1000" dirty="0">
                <a:hlinkClick r:id="rId10"/>
              </a:rPr>
              <a:t>ALA LITA</a:t>
            </a:r>
            <a:endParaRPr lang="en-US" sz="1000" dirty="0"/>
          </a:p>
          <a:p>
            <a:pPr algn="l"/>
            <a:endParaRPr lang="en-US" sz="500" dirty="0"/>
          </a:p>
          <a:p>
            <a:pPr algn="l"/>
            <a:r>
              <a:rPr lang="en-US" sz="1000" dirty="0">
                <a:hlinkClick r:id="rId11"/>
              </a:rPr>
              <a:t>Computers &amp; Libraries</a:t>
            </a:r>
            <a:endParaRPr lang="en-US" sz="1000" dirty="0"/>
          </a:p>
          <a:p>
            <a:pPr algn="l"/>
            <a:endParaRPr lang="en-US" sz="500" dirty="0"/>
          </a:p>
          <a:p>
            <a:pPr algn="l"/>
            <a:r>
              <a:rPr lang="en-US" sz="1000" i="1" dirty="0"/>
              <a:t>JASIST</a:t>
            </a:r>
          </a:p>
          <a:p>
            <a:pPr algn="l"/>
            <a:r>
              <a:rPr lang="en-US" sz="1000" i="1" dirty="0"/>
              <a:t>Information Today</a:t>
            </a:r>
          </a:p>
          <a:p>
            <a:pPr algn="l"/>
            <a:r>
              <a:rPr lang="en-US" sz="1000" i="1" dirty="0">
                <a:hlinkClick r:id="rId12"/>
              </a:rPr>
              <a:t>Library </a:t>
            </a:r>
            <a:r>
              <a:rPr lang="en-US" sz="1000" i="1" dirty="0" smtClean="0">
                <a:hlinkClick r:id="rId12"/>
              </a:rPr>
              <a:t>Journal</a:t>
            </a:r>
            <a:endParaRPr lang="en-US" sz="1000" i="1" dirty="0"/>
          </a:p>
        </p:txBody>
      </p:sp>
      <p:sp>
        <p:nvSpPr>
          <p:cNvPr id="13" name="Rounded Rectangle 12"/>
          <p:cNvSpPr/>
          <p:nvPr/>
        </p:nvSpPr>
        <p:spPr>
          <a:xfrm>
            <a:off x="76200" y="5715000"/>
            <a:ext cx="8991600" cy="990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smtClean="0"/>
              <a:t>“for monographs, purchase may be a reasonable substitute for interlibrary loan.”</a:t>
            </a:r>
          </a:p>
          <a:p>
            <a:endParaRPr lang="en-US" sz="500" dirty="0" smtClean="0"/>
          </a:p>
          <a:p>
            <a:r>
              <a:rPr lang="en-US" sz="1400" dirty="0" smtClean="0"/>
              <a:t>Holley, Robert, </a:t>
            </a:r>
            <a:r>
              <a:rPr lang="en-US" sz="1400" dirty="0" err="1" smtClean="0"/>
              <a:t>Kalyani</a:t>
            </a:r>
            <a:r>
              <a:rPr lang="en-US" sz="1400" dirty="0" smtClean="0"/>
              <a:t> </a:t>
            </a:r>
            <a:r>
              <a:rPr lang="en-US" sz="1400" dirty="0" err="1" smtClean="0"/>
              <a:t>Ankem</a:t>
            </a:r>
            <a:r>
              <a:rPr lang="en-US" sz="1400" dirty="0" smtClean="0"/>
              <a:t>, “The effect of the Internet on the out-of-print book market: Implications for libraries,” </a:t>
            </a:r>
            <a:r>
              <a:rPr lang="en-US" sz="1400" i="1" dirty="0" smtClean="0"/>
              <a:t>Library Collections, Acquisitions, &amp; Technical Services, </a:t>
            </a:r>
            <a:r>
              <a:rPr lang="en-US" sz="1400" dirty="0" smtClean="0"/>
              <a:t> vol. 29, 2005, p. 118-139.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8"/>
                                        </p:tgtEl>
                                        <p:attrNameLst>
                                          <p:attrName>style.visibility</p:attrName>
                                        </p:attrNameLst>
                                      </p:cBhvr>
                                      <p:to>
                                        <p:strVal val="visible"/>
                                      </p:to>
                                    </p:set>
                                    <p:animEffect transition="in" filter="dissolve">
                                      <p:cBhvr>
                                        <p:cTn id="7" dur="500"/>
                                        <p:tgtEl>
                                          <p:spTgt spid="16486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4869"/>
                                        </p:tgtEl>
                                        <p:attrNameLst>
                                          <p:attrName>style.visibility</p:attrName>
                                        </p:attrNameLst>
                                      </p:cBhvr>
                                      <p:to>
                                        <p:strVal val="visible"/>
                                      </p:to>
                                    </p:set>
                                    <p:animEffect transition="in" filter="dissolve">
                                      <p:cBhvr>
                                        <p:cTn id="11" dur="500"/>
                                        <p:tgtEl>
                                          <p:spTgt spid="16486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64870"/>
                                        </p:tgtEl>
                                        <p:attrNameLst>
                                          <p:attrName>style.visibility</p:attrName>
                                        </p:attrNameLst>
                                      </p:cBhvr>
                                      <p:to>
                                        <p:strVal val="visible"/>
                                      </p:to>
                                    </p:set>
                                    <p:animEffect transition="in" filter="dissolve">
                                      <p:cBhvr>
                                        <p:cTn id="15" dur="500"/>
                                        <p:tgtEl>
                                          <p:spTgt spid="16487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64871"/>
                                        </p:tgtEl>
                                        <p:attrNameLst>
                                          <p:attrName>style.visibility</p:attrName>
                                        </p:attrNameLst>
                                      </p:cBhvr>
                                      <p:to>
                                        <p:strVal val="visible"/>
                                      </p:to>
                                    </p:set>
                                    <p:animEffect transition="in" filter="dissolve">
                                      <p:cBhvr>
                                        <p:cTn id="19" dur="500"/>
                                        <p:tgtEl>
                                          <p:spTgt spid="16487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64872"/>
                                        </p:tgtEl>
                                        <p:attrNameLst>
                                          <p:attrName>style.visibility</p:attrName>
                                        </p:attrNameLst>
                                      </p:cBhvr>
                                      <p:to>
                                        <p:strVal val="visible"/>
                                      </p:to>
                                    </p:set>
                                    <p:animEffect transition="in" filter="dissolve">
                                      <p:cBhvr>
                                        <p:cTn id="24" dur="500"/>
                                        <p:tgtEl>
                                          <p:spTgt spid="164872"/>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164873"/>
                                        </p:tgtEl>
                                        <p:attrNameLst>
                                          <p:attrName>style.visibility</p:attrName>
                                        </p:attrNameLst>
                                      </p:cBhvr>
                                      <p:to>
                                        <p:strVal val="visible"/>
                                      </p:to>
                                    </p:set>
                                    <p:animEffect transition="in" filter="dissolve">
                                      <p:cBhvr>
                                        <p:cTn id="28" dur="500"/>
                                        <p:tgtEl>
                                          <p:spTgt spid="164873"/>
                                        </p:tgtEl>
                                      </p:cBhvr>
                                    </p:animEffect>
                                  </p:childTnLst>
                                </p:cTn>
                              </p:par>
                            </p:childTnLst>
                          </p:cTn>
                        </p:par>
                        <p:par>
                          <p:cTn id="29" fill="hold">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164874"/>
                                        </p:tgtEl>
                                        <p:attrNameLst>
                                          <p:attrName>style.visibility</p:attrName>
                                        </p:attrNameLst>
                                      </p:cBhvr>
                                      <p:to>
                                        <p:strVal val="visible"/>
                                      </p:to>
                                    </p:set>
                                    <p:animEffect transition="in" filter="dissolve">
                                      <p:cBhvr>
                                        <p:cTn id="32" dur="500"/>
                                        <p:tgtEl>
                                          <p:spTgt spid="164874"/>
                                        </p:tgtEl>
                                      </p:cBhvr>
                                    </p:animEffect>
                                  </p:childTnLst>
                                </p:cTn>
                              </p:par>
                            </p:childTnLst>
                          </p:cTn>
                        </p:par>
                        <p:par>
                          <p:cTn id="33" fill="hold">
                            <p:stCondLst>
                              <p:cond delay="1500"/>
                            </p:stCondLst>
                            <p:childTnLst>
                              <p:par>
                                <p:cTn id="34" presetID="9" presetClass="entr" presetSubtype="0" fill="hold" grpId="0" nodeType="afterEffect">
                                  <p:stCondLst>
                                    <p:cond delay="0"/>
                                  </p:stCondLst>
                                  <p:childTnLst>
                                    <p:set>
                                      <p:cBhvr>
                                        <p:cTn id="35" dur="1" fill="hold">
                                          <p:stCondLst>
                                            <p:cond delay="0"/>
                                          </p:stCondLst>
                                        </p:cTn>
                                        <p:tgtEl>
                                          <p:spTgt spid="164875"/>
                                        </p:tgtEl>
                                        <p:attrNameLst>
                                          <p:attrName>style.visibility</p:attrName>
                                        </p:attrNameLst>
                                      </p:cBhvr>
                                      <p:to>
                                        <p:strVal val="visible"/>
                                      </p:to>
                                    </p:set>
                                    <p:animEffect transition="in" filter="dissolve">
                                      <p:cBhvr>
                                        <p:cTn id="36" dur="500"/>
                                        <p:tgtEl>
                                          <p:spTgt spid="164875"/>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animBg="1"/>
      <p:bldP spid="164869" grpId="0" animBg="1"/>
      <p:bldP spid="164870" grpId="0" animBg="1"/>
      <p:bldP spid="164871" grpId="0" animBg="1"/>
      <p:bldP spid="164872" grpId="0" animBg="1"/>
      <p:bldP spid="164873" grpId="0" animBg="1"/>
      <p:bldP spid="164874" grpId="0" animBg="1"/>
      <p:bldP spid="164875"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and Strategies</a:t>
            </a:r>
            <a:endParaRPr lang="en-US" dirty="0"/>
          </a:p>
        </p:txBody>
      </p:sp>
      <p:sp>
        <p:nvSpPr>
          <p:cNvPr id="3" name="TextBox 2"/>
          <p:cNvSpPr txBox="1"/>
          <p:nvPr/>
        </p:nvSpPr>
        <p:spPr>
          <a:xfrm>
            <a:off x="1066800" y="1828800"/>
            <a:ext cx="8001000" cy="3754874"/>
          </a:xfrm>
          <a:prstGeom prst="rect">
            <a:avLst/>
          </a:prstGeom>
          <a:noFill/>
        </p:spPr>
        <p:txBody>
          <a:bodyPr wrap="square" rtlCol="0">
            <a:spAutoFit/>
          </a:bodyPr>
          <a:lstStyle/>
          <a:p>
            <a:r>
              <a:rPr lang="en-US" sz="2300" b="1" dirty="0" smtClean="0"/>
              <a:t>How much Just-in-Case (Librarian or Vendor) selection makes sense</a:t>
            </a:r>
            <a:r>
              <a:rPr lang="en-US" sz="2300" dirty="0" smtClean="0"/>
              <a:t>?</a:t>
            </a:r>
          </a:p>
          <a:p>
            <a:endParaRPr lang="en-US" sz="2400" dirty="0" smtClean="0"/>
          </a:p>
          <a:p>
            <a:pPr algn="ctr"/>
            <a:r>
              <a:rPr lang="en-US" sz="2400" dirty="0" smtClean="0"/>
              <a:t>10% - 30% - 50% - 70% - 90% of monograph budget</a:t>
            </a:r>
          </a:p>
          <a:p>
            <a:endParaRPr lang="en-US" sz="2400" dirty="0" smtClean="0"/>
          </a:p>
          <a:p>
            <a:r>
              <a:rPr lang="en-US" sz="2400" b="1" dirty="0" smtClean="0"/>
              <a:t>How much Just-in-Time (User initiated) selection with data strategies i.e. cost to borrow, # holdings, etc. makes sense?</a:t>
            </a:r>
          </a:p>
          <a:p>
            <a:endParaRPr lang="en-US" sz="2400" dirty="0" smtClean="0"/>
          </a:p>
          <a:p>
            <a:pPr algn="ctr"/>
            <a:r>
              <a:rPr lang="en-US" sz="2400" dirty="0" smtClean="0"/>
              <a:t>10% - 30% - 50% - 70% - 90% of monograph budget</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41248"/>
          </a:xfrm>
        </p:spPr>
        <p:txBody>
          <a:bodyPr/>
          <a:lstStyle/>
          <a:p>
            <a:r>
              <a:rPr lang="en-US" dirty="0" smtClean="0"/>
              <a:t>GIST Gift &amp; Deselection manager</a:t>
            </a:r>
            <a:endParaRPr lang="en-US" dirty="0"/>
          </a:p>
        </p:txBody>
      </p:sp>
      <p:pic>
        <p:nvPicPr>
          <p:cNvPr id="1026" name="Picture 2"/>
          <p:cNvPicPr>
            <a:picLocks noChangeAspect="1" noChangeArrowheads="1"/>
          </p:cNvPicPr>
          <p:nvPr/>
        </p:nvPicPr>
        <p:blipFill>
          <a:blip r:embed="rId3" cstate="screen"/>
          <a:srcRect t="-1003"/>
          <a:stretch>
            <a:fillRect/>
          </a:stretch>
        </p:blipFill>
        <p:spPr bwMode="auto">
          <a:xfrm>
            <a:off x="55638" y="1066800"/>
            <a:ext cx="7428896" cy="5638800"/>
          </a:xfrm>
          <a:prstGeom prst="rect">
            <a:avLst/>
          </a:prstGeom>
          <a:noFill/>
          <a:ln w="9525">
            <a:noFill/>
            <a:miter lim="800000"/>
            <a:headEnd/>
            <a:tailEnd/>
          </a:ln>
        </p:spPr>
      </p:pic>
      <p:pic>
        <p:nvPicPr>
          <p:cNvPr id="6" name="Picture 5"/>
          <p:cNvPicPr>
            <a:picLocks noChangeAspect="1"/>
          </p:cNvPicPr>
          <p:nvPr/>
        </p:nvPicPr>
        <p:blipFill>
          <a:blip r:embed="rId4" cstate="screen"/>
          <a:stretch>
            <a:fillRect/>
          </a:stretch>
        </p:blipFill>
        <p:spPr>
          <a:xfrm>
            <a:off x="228600" y="1371600"/>
            <a:ext cx="8489950" cy="5200375"/>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5" cstate="screen"/>
          <a:srcRect/>
          <a:stretch>
            <a:fillRect/>
          </a:stretch>
        </p:blipFill>
        <p:spPr bwMode="auto">
          <a:xfrm>
            <a:off x="76200" y="1143000"/>
            <a:ext cx="8499645" cy="5715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841248"/>
          </a:xfrm>
        </p:spPr>
        <p:txBody>
          <a:bodyPr>
            <a:normAutofit/>
          </a:bodyPr>
          <a:lstStyle/>
          <a:p>
            <a:r>
              <a:rPr lang="en-US" dirty="0" smtClean="0"/>
              <a:t>What is local collection today?</a:t>
            </a:r>
            <a:endParaRPr lang="en-US" dirty="0"/>
          </a:p>
        </p:txBody>
      </p:sp>
      <p:sp>
        <p:nvSpPr>
          <p:cNvPr id="3" name="Slide Number Placeholder 2"/>
          <p:cNvSpPr>
            <a:spLocks noGrp="1"/>
          </p:cNvSpPr>
          <p:nvPr>
            <p:ph type="sldNum" sz="quarter" idx="12"/>
          </p:nvPr>
        </p:nvSpPr>
        <p:spPr/>
        <p:txBody>
          <a:bodyPr/>
          <a:lstStyle/>
          <a:p>
            <a:pPr>
              <a:defRPr/>
            </a:pPr>
            <a:fld id="{46595C16-B71B-4E93-BE2E-0BC072D3E048}" type="slidenum">
              <a:rPr lang="en-US" sz="1300" kern="1200" smtClean="0">
                <a:solidFill>
                  <a:srgbClr val="000000"/>
                </a:solidFill>
                <a:latin typeface="Arial"/>
                <a:ea typeface="+mn-ea"/>
                <a:cs typeface="Arial"/>
              </a:rPr>
              <a:pPr>
                <a:defRPr/>
              </a:pPr>
              <a:t>35</a:t>
            </a:fld>
            <a:endParaRPr lang="en-US" sz="1300" kern="1200" dirty="0">
              <a:solidFill>
                <a:srgbClr val="000000"/>
              </a:solidFill>
              <a:latin typeface="Arial"/>
              <a:ea typeface="+mn-ea"/>
              <a:cs typeface="Arial"/>
            </a:endParaRPr>
          </a:p>
        </p:txBody>
      </p:sp>
      <p:graphicFrame>
        <p:nvGraphicFramePr>
          <p:cNvPr id="5" name="Chart 4"/>
          <p:cNvGraphicFramePr/>
          <p:nvPr/>
        </p:nvGraphicFramePr>
        <p:xfrm>
          <a:off x="0" y="1828800"/>
          <a:ext cx="3810000" cy="4292600"/>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5"/>
          <p:cNvSpPr/>
          <p:nvPr/>
        </p:nvSpPr>
        <p:spPr>
          <a:xfrm>
            <a:off x="3886200" y="2362200"/>
            <a:ext cx="5181600" cy="4343400"/>
          </a:xfrm>
          <a:prstGeom prst="roundRect">
            <a:avLst/>
          </a:prstGeom>
          <a:solidFill>
            <a:schemeClr val="lt1">
              <a:alpha val="65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sz="2400" b="1" dirty="0" smtClean="0"/>
              <a:t>Questions</a:t>
            </a:r>
          </a:p>
          <a:p>
            <a:r>
              <a:rPr lang="en-US" sz="2400" dirty="0" smtClean="0">
                <a:solidFill>
                  <a:schemeClr val="tx1"/>
                </a:solidFill>
              </a:rPr>
              <a:t>Do we deselect and convert our print record to an electronic holdings record?</a:t>
            </a:r>
          </a:p>
          <a:p>
            <a:endParaRPr lang="en-US" sz="800" dirty="0" smtClean="0">
              <a:solidFill>
                <a:schemeClr val="tx1"/>
              </a:solidFill>
            </a:endParaRPr>
          </a:p>
          <a:p>
            <a:r>
              <a:rPr lang="en-US" sz="2400" dirty="0" smtClean="0">
                <a:solidFill>
                  <a:schemeClr val="tx1"/>
                </a:solidFill>
              </a:rPr>
              <a:t>Do we not catalog because GIST for web detects </a:t>
            </a:r>
            <a:r>
              <a:rPr lang="en-US" sz="2400" dirty="0" err="1" smtClean="0">
                <a:solidFill>
                  <a:schemeClr val="tx1"/>
                </a:solidFill>
              </a:rPr>
              <a:t>Hathi</a:t>
            </a:r>
            <a:r>
              <a:rPr lang="en-US" sz="2400" dirty="0" smtClean="0">
                <a:solidFill>
                  <a:schemeClr val="tx1"/>
                </a:solidFill>
              </a:rPr>
              <a:t> Trust &amp; Google Books full-text holdings?</a:t>
            </a:r>
          </a:p>
          <a:p>
            <a:endParaRPr lang="en-US" sz="800" dirty="0" smtClean="0">
              <a:solidFill>
                <a:schemeClr val="tx1"/>
              </a:solidFill>
            </a:endParaRPr>
          </a:p>
          <a:p>
            <a:r>
              <a:rPr lang="en-US" sz="2400" dirty="0" smtClean="0">
                <a:solidFill>
                  <a:schemeClr val="tx1"/>
                </a:solidFill>
              </a:rPr>
              <a:t>Do we catalog materials we don’t hold if GIST for web detects full-text holdings?</a:t>
            </a:r>
            <a:endParaRPr lang="en-US" sz="2400" i="1" dirty="0"/>
          </a:p>
        </p:txBody>
      </p:sp>
      <p:sp>
        <p:nvSpPr>
          <p:cNvPr id="7" name="Rectangle 6"/>
          <p:cNvSpPr/>
          <p:nvPr/>
        </p:nvSpPr>
        <p:spPr>
          <a:xfrm>
            <a:off x="1066800" y="1143000"/>
            <a:ext cx="7848600" cy="1200329"/>
          </a:xfrm>
          <a:prstGeom prst="rect">
            <a:avLst/>
          </a:prstGeom>
        </p:spPr>
        <p:txBody>
          <a:bodyPr wrap="square">
            <a:spAutoFit/>
          </a:bodyPr>
          <a:lstStyle/>
          <a:p>
            <a:pPr algn="just"/>
            <a:r>
              <a:rPr lang="en-US" dirty="0" smtClean="0"/>
              <a:t>With 13 % of titles in storage available FULL-TEXT through </a:t>
            </a:r>
            <a:r>
              <a:rPr lang="en-US" dirty="0" err="1" smtClean="0"/>
              <a:t>Hathi</a:t>
            </a:r>
            <a:r>
              <a:rPr lang="en-US" dirty="0" smtClean="0"/>
              <a:t> Trust digital repository, similarly as the number of full-text increases with Google Books and other projects… </a:t>
            </a:r>
          </a:p>
          <a:p>
            <a:pPr algn="just"/>
            <a:r>
              <a:rPr lang="en-US" b="1" dirty="0" smtClean="0"/>
              <a:t>What is the impact on our print holdings and records for print holdings?</a:t>
            </a:r>
            <a:endParaRPr lang="en-US"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Conspectus</a:t>
            </a:r>
            <a:endParaRPr lang="en-US" dirty="0"/>
          </a:p>
        </p:txBody>
      </p:sp>
      <p:pic>
        <p:nvPicPr>
          <p:cNvPr id="1026" name="Picture 2"/>
          <p:cNvPicPr>
            <a:picLocks noChangeAspect="1" noChangeArrowheads="1"/>
          </p:cNvPicPr>
          <p:nvPr/>
        </p:nvPicPr>
        <p:blipFill>
          <a:blip r:embed="rId3" cstate="screen"/>
          <a:srcRect/>
          <a:stretch>
            <a:fillRect/>
          </a:stretch>
        </p:blipFill>
        <p:spPr bwMode="auto">
          <a:xfrm>
            <a:off x="76200" y="1371600"/>
            <a:ext cx="5415932" cy="5410200"/>
          </a:xfrm>
          <a:prstGeom prst="rect">
            <a:avLst/>
          </a:prstGeom>
          <a:noFill/>
          <a:ln w="9525">
            <a:noFill/>
            <a:miter lim="800000"/>
            <a:headEnd/>
            <a:tailEnd/>
          </a:ln>
        </p:spPr>
      </p:pic>
      <p:pic>
        <p:nvPicPr>
          <p:cNvPr id="1028" name="Picture 4"/>
          <p:cNvPicPr>
            <a:picLocks noChangeAspect="1" noChangeArrowheads="1"/>
          </p:cNvPicPr>
          <p:nvPr/>
        </p:nvPicPr>
        <p:blipFill>
          <a:blip r:embed="rId4" cstate="screen"/>
          <a:srcRect/>
          <a:stretch>
            <a:fillRect/>
          </a:stretch>
        </p:blipFill>
        <p:spPr bwMode="auto">
          <a:xfrm>
            <a:off x="3505200" y="-1"/>
            <a:ext cx="4724400" cy="6789953"/>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5" cstate="screen"/>
          <a:srcRect/>
          <a:stretch>
            <a:fillRect/>
          </a:stretch>
        </p:blipFill>
        <p:spPr bwMode="auto">
          <a:xfrm>
            <a:off x="2638073" y="1338269"/>
            <a:ext cx="6429727" cy="551973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1+#ppt_w/2"/>
                                          </p:val>
                                        </p:tav>
                                        <p:tav tm="100000">
                                          <p:val>
                                            <p:strVal val="#ppt_x"/>
                                          </p:val>
                                        </p:tav>
                                      </p:tavLst>
                                    </p:anim>
                                    <p:anim calcmode="lin" valueType="num">
                                      <p:cBhvr additive="base">
                                        <p:cTn id="8"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additive="base">
                                        <p:cTn id="13" dur="500" fill="hold"/>
                                        <p:tgtEl>
                                          <p:spTgt spid="1029"/>
                                        </p:tgtEl>
                                        <p:attrNameLst>
                                          <p:attrName>ppt_x</p:attrName>
                                        </p:attrNameLst>
                                      </p:cBhvr>
                                      <p:tavLst>
                                        <p:tav tm="0">
                                          <p:val>
                                            <p:strVal val="#ppt_x"/>
                                          </p:val>
                                        </p:tav>
                                        <p:tav tm="100000">
                                          <p:val>
                                            <p:strVal val="#ppt_x"/>
                                          </p:val>
                                        </p:tav>
                                      </p:tavLst>
                                    </p:anim>
                                    <p:anim calcmode="lin" valueType="num">
                                      <p:cBhvr additive="base">
                                        <p:cTn id="14"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GIST Project Roadmap</a:t>
            </a:r>
            <a:endParaRPr lang="en-US" dirty="0"/>
          </a:p>
        </p:txBody>
      </p:sp>
      <p:sp>
        <p:nvSpPr>
          <p:cNvPr id="3" name="TextBox 2"/>
          <p:cNvSpPr txBox="1"/>
          <p:nvPr/>
        </p:nvSpPr>
        <p:spPr>
          <a:xfrm>
            <a:off x="1066800" y="1219200"/>
            <a:ext cx="8001000" cy="5723156"/>
          </a:xfrm>
          <a:prstGeom prst="rect">
            <a:avLst/>
          </a:prstGeom>
          <a:noFill/>
        </p:spPr>
        <p:txBody>
          <a:bodyPr wrap="square" rtlCol="0">
            <a:spAutoFit/>
          </a:bodyPr>
          <a:lstStyle/>
          <a:p>
            <a:r>
              <a:rPr lang="en-US" sz="2200" b="1" dirty="0" smtClean="0"/>
              <a:t>GIST 2010-2011</a:t>
            </a:r>
          </a:p>
          <a:p>
            <a:endParaRPr lang="en-US" sz="800" b="1" dirty="0" smtClean="0"/>
          </a:p>
          <a:p>
            <a:pPr marL="342900" indent="-342900"/>
            <a:r>
              <a:rPr lang="en-US" sz="2200" b="1" dirty="0" smtClean="0"/>
              <a:t>GIST Acquisitions Manager</a:t>
            </a:r>
          </a:p>
          <a:p>
            <a:pPr marL="342900" indent="-342900">
              <a:buFont typeface="Arial" pitchFamily="34" charset="0"/>
              <a:buChar char="•"/>
            </a:pPr>
            <a:r>
              <a:rPr lang="en-US" sz="2200" dirty="0" smtClean="0"/>
              <a:t>Develop efficient budget, fund, and expenditure system that is streamlined and integrates into ILLiad and GIST.</a:t>
            </a:r>
          </a:p>
          <a:p>
            <a:pPr marL="342900" indent="-342900">
              <a:buFont typeface="Arial" pitchFamily="34" charset="0"/>
              <a:buChar char="•"/>
            </a:pPr>
            <a:r>
              <a:rPr lang="en-US" sz="2200" dirty="0" smtClean="0"/>
              <a:t>Continue to innovate staff and end-user interfaces to budgets, purchasing, and review workflow that incorporates web and complex </a:t>
            </a:r>
            <a:r>
              <a:rPr lang="en-US" sz="2200" dirty="0" err="1" smtClean="0"/>
              <a:t>addon</a:t>
            </a:r>
            <a:r>
              <a:rPr lang="en-US" sz="2200" dirty="0" smtClean="0"/>
              <a:t> developments.</a:t>
            </a:r>
          </a:p>
          <a:p>
            <a:pPr marL="342900" indent="-342900">
              <a:buFont typeface="Arial" pitchFamily="34" charset="0"/>
              <a:buChar char="•"/>
            </a:pPr>
            <a:endParaRPr lang="en-US" sz="500" dirty="0" smtClean="0"/>
          </a:p>
          <a:p>
            <a:pPr marL="342900" indent="-342900"/>
            <a:r>
              <a:rPr lang="en-US" sz="2200" b="1" dirty="0" smtClean="0"/>
              <a:t>GIST for Web</a:t>
            </a:r>
          </a:p>
          <a:p>
            <a:pPr marL="342900" indent="-342900">
              <a:buFont typeface="Arial" pitchFamily="34" charset="0"/>
              <a:buChar char="•"/>
            </a:pPr>
            <a:r>
              <a:rPr lang="en-US" sz="2200" dirty="0" smtClean="0"/>
              <a:t>Document diverse strategies and workflow using GIST</a:t>
            </a:r>
          </a:p>
          <a:p>
            <a:pPr marL="342900" indent="-342900">
              <a:buFont typeface="Arial" pitchFamily="34" charset="0"/>
              <a:buChar char="•"/>
            </a:pPr>
            <a:r>
              <a:rPr lang="en-US" sz="2200" dirty="0" smtClean="0"/>
              <a:t>Enhance GIST use of ILLiad fields and tables, and enhance use of ILLiad web pages.</a:t>
            </a:r>
          </a:p>
          <a:p>
            <a:pPr marL="342900" indent="-342900">
              <a:buFont typeface="Arial" pitchFamily="34" charset="0"/>
              <a:buChar char="•"/>
            </a:pPr>
            <a:endParaRPr lang="en-US" sz="500" dirty="0" smtClean="0"/>
          </a:p>
          <a:p>
            <a:pPr marL="342900" indent="-342900"/>
            <a:r>
              <a:rPr lang="en-US" sz="2200" b="1" dirty="0" smtClean="0"/>
              <a:t>GIST GIFT and Deselection Manager (GDM</a:t>
            </a:r>
            <a:r>
              <a:rPr lang="en-US" sz="2200" dirty="0" smtClean="0"/>
              <a:t>)</a:t>
            </a:r>
          </a:p>
          <a:p>
            <a:pPr marL="342900" indent="-342900">
              <a:buFont typeface="Arial" pitchFamily="34" charset="0"/>
              <a:buChar char="•"/>
            </a:pPr>
            <a:r>
              <a:rPr lang="en-US" sz="2200" dirty="0" smtClean="0"/>
              <a:t>Post-release modifications as libraries begin using GDM.</a:t>
            </a:r>
          </a:p>
          <a:p>
            <a:pPr marL="342900" indent="-342900">
              <a:buFont typeface="Arial" pitchFamily="34" charset="0"/>
              <a:buChar char="•"/>
            </a:pPr>
            <a:r>
              <a:rPr lang="en-US" sz="2200" dirty="0" smtClean="0"/>
              <a:t>Add statistics component and enhance batch processing.</a:t>
            </a:r>
            <a:endParaRPr lang="en-US" sz="2200" b="1" dirty="0" smtClean="0"/>
          </a:p>
          <a:p>
            <a:pPr marL="342900" indent="-342900"/>
            <a:endParaRPr lang="en-US" sz="800" dirty="0" smtClean="0"/>
          </a:p>
          <a:p>
            <a:pPr marL="342900" indent="-342900"/>
            <a:r>
              <a:rPr lang="en-US" sz="2200" dirty="0" smtClean="0"/>
              <a:t>Other?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GIST Project Roadmap</a:t>
            </a:r>
            <a:endParaRPr lang="en-US" dirty="0"/>
          </a:p>
        </p:txBody>
      </p:sp>
      <p:sp>
        <p:nvSpPr>
          <p:cNvPr id="3" name="TextBox 2"/>
          <p:cNvSpPr txBox="1"/>
          <p:nvPr/>
        </p:nvSpPr>
        <p:spPr>
          <a:xfrm>
            <a:off x="1066800" y="1565970"/>
            <a:ext cx="7543800" cy="3908762"/>
          </a:xfrm>
          <a:prstGeom prst="rect">
            <a:avLst/>
          </a:prstGeom>
          <a:noFill/>
        </p:spPr>
        <p:txBody>
          <a:bodyPr wrap="square" rtlCol="0">
            <a:spAutoFit/>
          </a:bodyPr>
          <a:lstStyle/>
          <a:p>
            <a:pPr marL="342900" indent="-342900"/>
            <a:r>
              <a:rPr lang="en-US" sz="2400" b="1" dirty="0" smtClean="0"/>
              <a:t>GIST 2011-2012</a:t>
            </a:r>
          </a:p>
          <a:p>
            <a:pPr marL="342900" indent="-342900"/>
            <a:endParaRPr lang="en-US" sz="800" b="1" dirty="0" smtClean="0"/>
          </a:p>
          <a:p>
            <a:pPr marL="342900" indent="-342900">
              <a:buFont typeface="Arial" pitchFamily="34" charset="0"/>
              <a:buChar char="•"/>
            </a:pPr>
            <a:r>
              <a:rPr lang="en-US" sz="2400" dirty="0" smtClean="0"/>
              <a:t>GIST Acquisitions Manager enhanced for pay-per-view for articles registry.</a:t>
            </a:r>
          </a:p>
          <a:p>
            <a:pPr marL="342900" indent="-342900">
              <a:buFont typeface="Arial" pitchFamily="34" charset="0"/>
              <a:buChar char="•"/>
            </a:pPr>
            <a:endParaRPr lang="en-US" sz="800" dirty="0" smtClean="0"/>
          </a:p>
          <a:p>
            <a:pPr marL="342900" indent="-342900">
              <a:buFont typeface="Arial" pitchFamily="34" charset="0"/>
              <a:buChar char="•"/>
            </a:pPr>
            <a:r>
              <a:rPr lang="en-US" sz="2400" dirty="0" smtClean="0"/>
              <a:t>GIST for Web incorporate free and pay-per-view article resources, add format and edition FRBR recommender services, and enhance user experience with non-print resources.</a:t>
            </a:r>
          </a:p>
          <a:p>
            <a:pPr marL="342900" indent="-342900">
              <a:buFont typeface="Arial" pitchFamily="34" charset="0"/>
              <a:buChar char="•"/>
            </a:pPr>
            <a:endParaRPr lang="en-US" sz="800" dirty="0" smtClean="0"/>
          </a:p>
          <a:p>
            <a:pPr marL="342900" indent="-342900">
              <a:buFont typeface="Arial" pitchFamily="34" charset="0"/>
              <a:buChar char="•"/>
            </a:pPr>
            <a:r>
              <a:rPr lang="en-US" sz="2400" dirty="0" smtClean="0"/>
              <a:t>GIST GDM add Circulation and TPAM2 data.</a:t>
            </a:r>
          </a:p>
          <a:p>
            <a:pPr marL="342900" indent="-342900">
              <a:buFont typeface="Arial" pitchFamily="34" charset="0"/>
              <a:buChar char="•"/>
            </a:pPr>
            <a:endParaRPr lang="en-US" sz="800" dirty="0" smtClean="0"/>
          </a:p>
          <a:p>
            <a:pPr marL="342900" indent="-342900">
              <a:buFont typeface="Arial" pitchFamily="34" charset="0"/>
              <a:buChar char="•"/>
            </a:pPr>
            <a:r>
              <a:rPr lang="en-US" sz="2400" dirty="0" smtClean="0"/>
              <a:t>Other?</a:t>
            </a:r>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686800" cy="841248"/>
          </a:xfrm>
        </p:spPr>
        <p:txBody>
          <a:bodyPr>
            <a:normAutofit/>
          </a:bodyPr>
          <a:lstStyle/>
          <a:p>
            <a:r>
              <a:rPr lang="en-US" dirty="0" smtClean="0"/>
              <a:t>Acquisitions + Interlibrary Loan</a:t>
            </a:r>
            <a:endParaRPr lang="en-US" dirty="0"/>
          </a:p>
        </p:txBody>
      </p:sp>
      <p:sp>
        <p:nvSpPr>
          <p:cNvPr id="3" name="Rectangle 2"/>
          <p:cNvSpPr/>
          <p:nvPr/>
        </p:nvSpPr>
        <p:spPr>
          <a:xfrm>
            <a:off x="990600" y="1143000"/>
            <a:ext cx="3962400" cy="5139869"/>
          </a:xfrm>
          <a:prstGeom prst="rect">
            <a:avLst/>
          </a:prstGeom>
        </p:spPr>
        <p:txBody>
          <a:bodyPr wrap="square">
            <a:spAutoFit/>
          </a:bodyPr>
          <a:lstStyle/>
          <a:p>
            <a:pPr>
              <a:lnSpc>
                <a:spcPct val="150000"/>
              </a:lnSpc>
            </a:pPr>
            <a:r>
              <a:rPr lang="en-US" sz="2400" b="1" i="1" dirty="0" smtClean="0"/>
              <a:t>What makes sense? </a:t>
            </a:r>
            <a:r>
              <a:rPr lang="en-US" sz="2400" b="1" dirty="0" smtClean="0"/>
              <a:t> </a:t>
            </a:r>
          </a:p>
          <a:p>
            <a:pPr marL="457200" indent="-457200">
              <a:lnSpc>
                <a:spcPct val="150000"/>
              </a:lnSpc>
              <a:buFont typeface="Arial" pitchFamily="34" charset="0"/>
              <a:buChar char="•"/>
            </a:pPr>
            <a:r>
              <a:rPr lang="en-US" sz="2000" b="1" dirty="0" smtClean="0"/>
              <a:t>Buy and borrow strategy convergence </a:t>
            </a:r>
            <a:r>
              <a:rPr lang="en-US" sz="2000" dirty="0" smtClean="0"/>
              <a:t>– yes / no</a:t>
            </a:r>
          </a:p>
          <a:p>
            <a:pPr marL="457200" indent="-457200">
              <a:lnSpc>
                <a:spcPct val="150000"/>
              </a:lnSpc>
              <a:buFont typeface="Arial" pitchFamily="34" charset="0"/>
              <a:buChar char="•"/>
            </a:pPr>
            <a:r>
              <a:rPr lang="en-US" sz="2000" b="1" dirty="0" smtClean="0"/>
              <a:t>Workflow co-exist in ILLiad </a:t>
            </a:r>
            <a:r>
              <a:rPr lang="en-US" sz="2000" dirty="0" smtClean="0"/>
              <a:t>– yes / no</a:t>
            </a:r>
          </a:p>
          <a:p>
            <a:pPr marL="457200" indent="-457200">
              <a:lnSpc>
                <a:spcPct val="150000"/>
              </a:lnSpc>
              <a:buFont typeface="Arial" pitchFamily="34" charset="0"/>
              <a:buChar char="•"/>
            </a:pPr>
            <a:r>
              <a:rPr lang="en-US" sz="2000" b="1" dirty="0" smtClean="0"/>
              <a:t>ILL and Acquisitions units merge </a:t>
            </a:r>
            <a:r>
              <a:rPr lang="en-US" sz="2000" dirty="0" smtClean="0"/>
              <a:t>– yes / no</a:t>
            </a:r>
          </a:p>
          <a:p>
            <a:pPr marL="457200" indent="-457200">
              <a:lnSpc>
                <a:spcPct val="150000"/>
              </a:lnSpc>
              <a:buFont typeface="Arial" pitchFamily="34" charset="0"/>
              <a:buChar char="•"/>
            </a:pPr>
            <a:r>
              <a:rPr lang="en-US" sz="2400" b="1" dirty="0" smtClean="0"/>
              <a:t>Just what you need collections?</a:t>
            </a:r>
            <a:r>
              <a:rPr lang="en-US" sz="2000" b="1" dirty="0" smtClean="0"/>
              <a:t> </a:t>
            </a:r>
            <a:r>
              <a:rPr lang="en-US" sz="2000" dirty="0" smtClean="0"/>
              <a:t>– yes / no</a:t>
            </a:r>
          </a:p>
          <a:p>
            <a:pPr marL="457200" indent="-457200">
              <a:lnSpc>
                <a:spcPct val="150000"/>
              </a:lnSpc>
              <a:buFont typeface="Arial" pitchFamily="34" charset="0"/>
              <a:buChar char="•"/>
            </a:pPr>
            <a:r>
              <a:rPr lang="en-US" sz="2000" dirty="0" smtClean="0"/>
              <a:t>Other ideas?</a:t>
            </a:r>
            <a:endParaRPr lang="en-US" sz="1600" dirty="0" smtClean="0"/>
          </a:p>
        </p:txBody>
      </p:sp>
      <p:graphicFrame>
        <p:nvGraphicFramePr>
          <p:cNvPr id="4" name="Diagram 3"/>
          <p:cNvGraphicFramePr/>
          <p:nvPr/>
        </p:nvGraphicFramePr>
        <p:xfrm>
          <a:off x="4800600" y="1219200"/>
          <a:ext cx="4191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411162"/>
          </a:xfrm>
        </p:spPr>
        <p:txBody>
          <a:bodyPr>
            <a:normAutofit fontScale="90000"/>
          </a:bodyPr>
          <a:lstStyle/>
          <a:p>
            <a:pPr algn="ctr"/>
            <a:r>
              <a:rPr lang="en-US" sz="3600" dirty="0" smtClean="0"/>
              <a:t>Monograph Spending  &amp; ILL</a:t>
            </a:r>
            <a:endParaRPr lang="en-US" sz="3600" dirty="0"/>
          </a:p>
        </p:txBody>
      </p:sp>
      <p:pic>
        <p:nvPicPr>
          <p:cNvPr id="318466" name="Picture 2"/>
          <p:cNvPicPr>
            <a:picLocks noChangeAspect="1" noChangeArrowheads="1"/>
          </p:cNvPicPr>
          <p:nvPr/>
        </p:nvPicPr>
        <p:blipFill>
          <a:blip r:embed="rId3" cstate="screen"/>
          <a:srcRect/>
          <a:stretch>
            <a:fillRect/>
          </a:stretch>
        </p:blipFill>
        <p:spPr bwMode="auto">
          <a:xfrm>
            <a:off x="0" y="1900719"/>
            <a:ext cx="4343400" cy="4652481"/>
          </a:xfrm>
          <a:prstGeom prst="rect">
            <a:avLst/>
          </a:prstGeom>
          <a:ln>
            <a:noFill/>
          </a:ln>
          <a:effectLst>
            <a:outerShdw blurRad="292100" dist="139700" dir="2700000" algn="tl" rotWithShape="0">
              <a:srgbClr val="333333">
                <a:alpha val="65000"/>
              </a:srgbClr>
            </a:outerShdw>
          </a:effectLst>
        </p:spPr>
      </p:pic>
      <p:pic>
        <p:nvPicPr>
          <p:cNvPr id="318467" name="Picture 3"/>
          <p:cNvPicPr>
            <a:picLocks noChangeAspect="1" noChangeArrowheads="1"/>
          </p:cNvPicPr>
          <p:nvPr/>
        </p:nvPicPr>
        <p:blipFill>
          <a:blip r:embed="rId4" cstate="screen"/>
          <a:srcRect/>
          <a:stretch>
            <a:fillRect/>
          </a:stretch>
        </p:blipFill>
        <p:spPr bwMode="auto">
          <a:xfrm>
            <a:off x="4419600" y="685800"/>
            <a:ext cx="4648200" cy="608647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52400" y="773668"/>
            <a:ext cx="41910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en-US" sz="2000" b="1" dirty="0" smtClean="0">
                <a:solidFill>
                  <a:prstClr val="black"/>
                </a:solidFill>
              </a:rPr>
              <a:t>2009 over 11 Million ILL requests </a:t>
            </a:r>
            <a:r>
              <a:rPr lang="en-US" i="1" dirty="0" smtClean="0">
                <a:solidFill>
                  <a:prstClr val="black"/>
                </a:solidFill>
              </a:rPr>
              <a:t>(ALA)</a:t>
            </a:r>
            <a:endParaRPr lang="en-US" i="1" dirty="0">
              <a:solidFill>
                <a:prstClr val="black"/>
              </a:solidFill>
            </a:endParaRPr>
          </a:p>
        </p:txBody>
      </p:sp>
      <p:sp>
        <p:nvSpPr>
          <p:cNvPr id="7" name="TextBox 6"/>
          <p:cNvSpPr txBox="1"/>
          <p:nvPr/>
        </p:nvSpPr>
        <p:spPr>
          <a:xfrm>
            <a:off x="0" y="1524000"/>
            <a:ext cx="4419600" cy="338554"/>
          </a:xfrm>
          <a:prstGeom prst="rect">
            <a:avLst/>
          </a:prstGeom>
          <a:noFill/>
        </p:spPr>
        <p:txBody>
          <a:bodyPr wrap="square" rtlCol="0">
            <a:spAutoFit/>
          </a:bodyPr>
          <a:lstStyle/>
          <a:p>
            <a:pPr algn="ctr" fontAlgn="base">
              <a:spcBef>
                <a:spcPct val="0"/>
              </a:spcBef>
              <a:spcAft>
                <a:spcPct val="0"/>
              </a:spcAft>
            </a:pPr>
            <a:r>
              <a:rPr lang="en-US" sz="1600" dirty="0" smtClean="0">
                <a:solidFill>
                  <a:prstClr val="black"/>
                </a:solidFill>
                <a:latin typeface="Arial" charset="0"/>
              </a:rPr>
              <a:t>Association of Research Libraries 2007-2008</a:t>
            </a:r>
            <a:endParaRPr lang="en-US" sz="1600" dirty="0">
              <a:solidFill>
                <a:prstClr val="black"/>
              </a:solidFill>
              <a:latin typeface="Arial" charset="0"/>
            </a:endParaRPr>
          </a:p>
        </p:txBody>
      </p:sp>
      <p:sp>
        <p:nvSpPr>
          <p:cNvPr id="8" name="Oval 7"/>
          <p:cNvSpPr/>
          <p:nvPr/>
        </p:nvSpPr>
        <p:spPr>
          <a:xfrm>
            <a:off x="2514600" y="5486400"/>
            <a:ext cx="1143000" cy="3810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endParaRPr lang="en-US">
              <a:solidFill>
                <a:prstClr val="black"/>
              </a:solidFill>
            </a:endParaRPr>
          </a:p>
        </p:txBody>
      </p:sp>
      <p:sp>
        <p:nvSpPr>
          <p:cNvPr id="11" name="Oval 10"/>
          <p:cNvSpPr/>
          <p:nvPr/>
        </p:nvSpPr>
        <p:spPr>
          <a:xfrm>
            <a:off x="8001000" y="5562600"/>
            <a:ext cx="1143000" cy="4572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endParaRPr lang="en-US">
              <a:solidFill>
                <a:prstClr val="black"/>
              </a:solidFill>
            </a:endParaRPr>
          </a:p>
        </p:txBody>
      </p:sp>
      <p:sp>
        <p:nvSpPr>
          <p:cNvPr id="12" name="Oval 11"/>
          <p:cNvSpPr/>
          <p:nvPr/>
        </p:nvSpPr>
        <p:spPr>
          <a:xfrm>
            <a:off x="8001000" y="1143000"/>
            <a:ext cx="1143000" cy="4572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endParaRPr lang="en-US">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 val="30270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4" name="Subtitle 3"/>
          <p:cNvSpPr>
            <a:spLocks noGrp="1"/>
          </p:cNvSpPr>
          <p:nvPr>
            <p:ph type="subTitle" idx="1"/>
          </p:nvPr>
        </p:nvSpPr>
        <p:spPr>
          <a:xfrm>
            <a:off x="1143000" y="2057400"/>
            <a:ext cx="7772400" cy="2743200"/>
          </a:xfrm>
        </p:spPr>
        <p:txBody>
          <a:bodyPr>
            <a:normAutofit/>
          </a:bodyPr>
          <a:lstStyle/>
          <a:p>
            <a:r>
              <a:rPr lang="en-US" dirty="0" smtClean="0"/>
              <a:t>Cyril </a:t>
            </a:r>
            <a:r>
              <a:rPr lang="en-US" dirty="0" err="1" smtClean="0"/>
              <a:t>Oberlander</a:t>
            </a:r>
            <a:r>
              <a:rPr lang="en-US" dirty="0" smtClean="0"/>
              <a:t> – </a:t>
            </a:r>
            <a:r>
              <a:rPr lang="en-US" dirty="0" smtClean="0">
                <a:hlinkClick r:id="rId2"/>
              </a:rPr>
              <a:t>cyril@geneseo.edu</a:t>
            </a:r>
            <a:endParaRPr lang="en-US" dirty="0" smtClean="0"/>
          </a:p>
          <a:p>
            <a:r>
              <a:rPr lang="en-US" dirty="0" smtClean="0"/>
              <a:t>Mark Sullivan – </a:t>
            </a:r>
            <a:r>
              <a:rPr lang="en-US" dirty="0" smtClean="0">
                <a:hlinkClick r:id="rId3"/>
              </a:rPr>
              <a:t>sullivm@geneseo.edu</a:t>
            </a:r>
            <a:endParaRPr lang="en-US" dirty="0" smtClean="0"/>
          </a:p>
          <a:p>
            <a:r>
              <a:rPr lang="en-US" dirty="0" smtClean="0"/>
              <a:t>Kate Pitcher – </a:t>
            </a:r>
            <a:r>
              <a:rPr lang="en-US" dirty="0" smtClean="0">
                <a:hlinkClick r:id="rId4"/>
              </a:rPr>
              <a:t>pitcher@geneseo.edu</a:t>
            </a:r>
            <a:endParaRPr lang="en-US" dirty="0" smtClean="0"/>
          </a:p>
          <a:p>
            <a:r>
              <a:rPr lang="en-US" dirty="0" smtClean="0"/>
              <a:t>Tim Bowersox – </a:t>
            </a:r>
            <a:r>
              <a:rPr lang="en-US" dirty="0" smtClean="0">
                <a:hlinkClick r:id="rId5"/>
              </a:rPr>
              <a:t>bowersox@geneseo.edu</a:t>
            </a:r>
            <a:r>
              <a:rPr lang="en-US" dirty="0" smtClean="0"/>
              <a:t> </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868159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rtlCol="0">
            <a:normAutofit fontScale="90000"/>
          </a:bodyPr>
          <a:lstStyle/>
          <a:p>
            <a:pPr>
              <a:defRPr/>
            </a:pPr>
            <a:r>
              <a:rPr lang="en-US" dirty="0" smtClean="0"/>
              <a:t>It’s the Economy…</a:t>
            </a:r>
            <a:br>
              <a:rPr lang="en-US" dirty="0" smtClean="0"/>
            </a:br>
            <a:r>
              <a:rPr lang="en-US" sz="2200" dirty="0" smtClean="0"/>
              <a:t>April 6, 2008 a day in the life of ILL…</a:t>
            </a:r>
            <a:endParaRPr lang="en-US" sz="2200" dirty="0"/>
          </a:p>
        </p:txBody>
      </p:sp>
      <p:sp>
        <p:nvSpPr>
          <p:cNvPr id="11267" name="TextBox 4"/>
          <p:cNvSpPr txBox="1">
            <a:spLocks noChangeArrowheads="1"/>
          </p:cNvSpPr>
          <p:nvPr/>
        </p:nvSpPr>
        <p:spPr bwMode="auto">
          <a:xfrm>
            <a:off x="1066800" y="1182261"/>
            <a:ext cx="7696203" cy="2077462"/>
          </a:xfrm>
          <a:prstGeom prst="rect">
            <a:avLst/>
          </a:prstGeom>
          <a:noFill/>
          <a:ln w="9525">
            <a:noFill/>
            <a:miter lim="800000"/>
            <a:headEnd/>
            <a:tailEnd/>
          </a:ln>
        </p:spPr>
        <p:txBody>
          <a:bodyPr wrap="square" lIns="91412" tIns="45705" rIns="91412" bIns="45705">
            <a:spAutoFit/>
          </a:bodyPr>
          <a:lstStyle/>
          <a:p>
            <a:pPr defTabSz="914121" fontAlgn="base">
              <a:spcBef>
                <a:spcPct val="0"/>
              </a:spcBef>
              <a:spcAft>
                <a:spcPct val="0"/>
              </a:spcAft>
            </a:pPr>
            <a:r>
              <a:rPr lang="en-US" sz="2000" b="1" dirty="0">
                <a:solidFill>
                  <a:prstClr val="black"/>
                </a:solidFill>
                <a:latin typeface="Calibri" pitchFamily="34" charset="0"/>
              </a:rPr>
              <a:t>110 borrowing requests for loans came into SUNY Geneseo, of these…</a:t>
            </a:r>
          </a:p>
          <a:p>
            <a:pPr defTabSz="914121" fontAlgn="base">
              <a:spcBef>
                <a:spcPct val="0"/>
              </a:spcBef>
              <a:spcAft>
                <a:spcPct val="0"/>
              </a:spcAft>
            </a:pPr>
            <a:r>
              <a:rPr lang="en-US" sz="2000" dirty="0">
                <a:solidFill>
                  <a:prstClr val="black"/>
                </a:solidFill>
                <a:latin typeface="Calibri" pitchFamily="34" charset="0"/>
              </a:rPr>
              <a:t> 79.1% or 87 items could be purchase from Amazon; about 46% could be purchased for under the ARL unit cost for borrowing: $17.50	</a:t>
            </a:r>
          </a:p>
          <a:p>
            <a:pPr defTabSz="914121" fontAlgn="base">
              <a:spcBef>
                <a:spcPct val="0"/>
              </a:spcBef>
              <a:spcAft>
                <a:spcPct val="0"/>
              </a:spcAft>
            </a:pPr>
            <a:endParaRPr lang="en-US" sz="900" dirty="0">
              <a:solidFill>
                <a:prstClr val="black"/>
              </a:solidFill>
              <a:latin typeface="Calibri" pitchFamily="34" charset="0"/>
            </a:endParaRPr>
          </a:p>
          <a:p>
            <a:pPr defTabSz="914121" fontAlgn="base">
              <a:spcBef>
                <a:spcPct val="0"/>
              </a:spcBef>
              <a:spcAft>
                <a:spcPct val="0"/>
              </a:spcAft>
            </a:pPr>
            <a:r>
              <a:rPr lang="en-US" sz="2000" b="1" dirty="0">
                <a:solidFill>
                  <a:prstClr val="black"/>
                </a:solidFill>
                <a:latin typeface="Calibri" pitchFamily="34" charset="0"/>
              </a:rPr>
              <a:t>Over 1/3 could be purchased for less than $10 used</a:t>
            </a:r>
          </a:p>
          <a:p>
            <a:pPr defTabSz="914121" fontAlgn="base">
              <a:spcBef>
                <a:spcPct val="0"/>
              </a:spcBef>
              <a:spcAft>
                <a:spcPct val="0"/>
              </a:spcAft>
            </a:pPr>
            <a:r>
              <a:rPr lang="en-US" sz="2000" b="1" dirty="0">
                <a:solidFill>
                  <a:prstClr val="black"/>
                </a:solidFill>
                <a:latin typeface="Calibri" pitchFamily="34" charset="0"/>
              </a:rPr>
              <a:t>	</a:t>
            </a:r>
            <a:r>
              <a:rPr lang="en-US" sz="2000" dirty="0">
                <a:solidFill>
                  <a:prstClr val="black"/>
                </a:solidFill>
                <a:latin typeface="Calibri" pitchFamily="34" charset="0"/>
              </a:rPr>
              <a:t>(almost 1/5 for less than $5)</a:t>
            </a:r>
          </a:p>
          <a:p>
            <a:pPr defTabSz="914121" fontAlgn="base">
              <a:spcBef>
                <a:spcPct val="0"/>
              </a:spcBef>
              <a:spcAft>
                <a:spcPct val="0"/>
              </a:spcAft>
            </a:pPr>
            <a:r>
              <a:rPr lang="en-US" sz="2000" b="1" dirty="0" smtClean="0">
                <a:solidFill>
                  <a:prstClr val="black"/>
                </a:solidFill>
                <a:latin typeface="Calibri" pitchFamily="34" charset="0"/>
              </a:rPr>
              <a:t>Over </a:t>
            </a:r>
            <a:r>
              <a:rPr lang="en-US" sz="2000" b="1" dirty="0">
                <a:solidFill>
                  <a:prstClr val="black"/>
                </a:solidFill>
                <a:latin typeface="Calibri" pitchFamily="34" charset="0"/>
              </a:rPr>
              <a:t>1/5 could be purchased new for less than $10</a:t>
            </a:r>
            <a:r>
              <a:rPr lang="en-US" sz="2000" dirty="0" smtClean="0">
                <a:solidFill>
                  <a:prstClr val="black"/>
                </a:solidFill>
                <a:latin typeface="Calibri" pitchFamily="34" charset="0"/>
              </a:rPr>
              <a:t>.</a:t>
            </a:r>
            <a:endParaRPr lang="en-US" sz="2000" dirty="0">
              <a:solidFill>
                <a:prstClr val="black"/>
              </a:solidFill>
              <a:latin typeface="Calibri" pitchFamily="34" charset="0"/>
            </a:endParaRPr>
          </a:p>
        </p:txBody>
      </p:sp>
      <p:sp>
        <p:nvSpPr>
          <p:cNvPr id="4" name="TextBox 3"/>
          <p:cNvSpPr txBox="1"/>
          <p:nvPr/>
        </p:nvSpPr>
        <p:spPr>
          <a:xfrm>
            <a:off x="1066800" y="3352800"/>
            <a:ext cx="7924800" cy="181585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lIns="91412" tIns="45705" rIns="91412" bIns="45705" rtlCol="0">
            <a:spAutoFit/>
          </a:bodyPr>
          <a:lstStyle/>
          <a:p>
            <a:pPr defTabSz="914121" fontAlgn="base">
              <a:spcBef>
                <a:spcPct val="0"/>
              </a:spcBef>
              <a:spcAft>
                <a:spcPct val="0"/>
              </a:spcAft>
            </a:pPr>
            <a:r>
              <a:rPr lang="en-US" sz="1600" dirty="0">
                <a:solidFill>
                  <a:prstClr val="black"/>
                </a:solidFill>
                <a:latin typeface="Calibri"/>
              </a:rPr>
              <a:t>Price of lending charges is often higher than the price to buy.</a:t>
            </a:r>
          </a:p>
          <a:p>
            <a:pPr marL="342796" indent="-342796" defTabSz="914121" fontAlgn="base">
              <a:spcBef>
                <a:spcPct val="0"/>
              </a:spcBef>
              <a:spcAft>
                <a:spcPct val="0"/>
              </a:spcAft>
              <a:buFont typeface="Arial" pitchFamily="34" charset="0"/>
              <a:buChar char="•"/>
            </a:pPr>
            <a:r>
              <a:rPr lang="en-US" sz="1600" dirty="0">
                <a:solidFill>
                  <a:prstClr val="black"/>
                </a:solidFill>
                <a:latin typeface="Calibri"/>
              </a:rPr>
              <a:t>Massive weeding of libraries is exponentially increasing the availability and reducing prices of buying</a:t>
            </a:r>
            <a:r>
              <a:rPr lang="en-US" sz="1600" dirty="0" smtClean="0">
                <a:solidFill>
                  <a:prstClr val="black"/>
                </a:solidFill>
                <a:latin typeface="Calibri"/>
              </a:rPr>
              <a:t>.</a:t>
            </a:r>
          </a:p>
          <a:p>
            <a:pPr marL="342796" indent="-342796" defTabSz="914121" fontAlgn="base">
              <a:spcBef>
                <a:spcPct val="0"/>
              </a:spcBef>
              <a:spcAft>
                <a:spcPct val="0"/>
              </a:spcAft>
              <a:buFont typeface="Arial" pitchFamily="34" charset="0"/>
              <a:buChar char="•"/>
            </a:pPr>
            <a:r>
              <a:rPr lang="en-US" sz="1600" b="1" dirty="0" smtClean="0">
                <a:solidFill>
                  <a:prstClr val="black"/>
                </a:solidFill>
                <a:latin typeface="Calibri"/>
              </a:rPr>
              <a:t>Print on Demand industry enables purchasing in lieu of problematic ILL of medium-rare books / purchase price is comparable to lending charges; especially Google Books editions and unit prices ranging from $9 – $23 per book.</a:t>
            </a:r>
            <a:endParaRPr lang="en-US" sz="1600" b="1" dirty="0">
              <a:solidFill>
                <a:prstClr val="black"/>
              </a:solidFill>
              <a:latin typeface="Calibri"/>
            </a:endParaRPr>
          </a:p>
          <a:p>
            <a:pPr marL="342796" indent="-342796" defTabSz="914121" fontAlgn="base">
              <a:spcBef>
                <a:spcPct val="0"/>
              </a:spcBef>
              <a:spcAft>
                <a:spcPct val="0"/>
              </a:spcAft>
              <a:buFont typeface="Arial" pitchFamily="34" charset="0"/>
              <a:buChar char="•"/>
            </a:pPr>
            <a:r>
              <a:rPr lang="en-US" sz="1600" dirty="0">
                <a:solidFill>
                  <a:prstClr val="black"/>
                </a:solidFill>
                <a:latin typeface="Calibri"/>
              </a:rPr>
              <a:t>Libraries increasing their lending charges are </a:t>
            </a:r>
            <a:r>
              <a:rPr lang="en-US" sz="1600" dirty="0" smtClean="0">
                <a:solidFill>
                  <a:prstClr val="black"/>
                </a:solidFill>
                <a:latin typeface="Calibri"/>
              </a:rPr>
              <a:t>driving borrowing libraries to purchase.</a:t>
            </a:r>
          </a:p>
        </p:txBody>
      </p:sp>
      <p:sp>
        <p:nvSpPr>
          <p:cNvPr id="5" name="Rounded Rectangle 4"/>
          <p:cNvSpPr/>
          <p:nvPr/>
        </p:nvSpPr>
        <p:spPr>
          <a:xfrm>
            <a:off x="228600" y="5410200"/>
            <a:ext cx="8686800" cy="1219200"/>
          </a:xfrm>
          <a:prstGeom prst="roundRect">
            <a:avLst/>
          </a:prstGeom>
        </p:spPr>
        <p:style>
          <a:lnRef idx="2">
            <a:schemeClr val="accent6"/>
          </a:lnRef>
          <a:fillRef idx="1">
            <a:schemeClr val="lt1"/>
          </a:fillRef>
          <a:effectRef idx="0">
            <a:schemeClr val="accent6"/>
          </a:effectRef>
          <a:fontRef idx="minor">
            <a:schemeClr val="dk1"/>
          </a:fontRef>
        </p:style>
        <p:txBody>
          <a:bodyPr lIns="91412" tIns="45705" rIns="91412" bIns="45705" rtlCol="0" anchor="ctr"/>
          <a:lstStyle/>
          <a:p>
            <a:pPr algn="ctr" defTabSz="914121" fontAlgn="base">
              <a:spcBef>
                <a:spcPct val="0"/>
              </a:spcBef>
              <a:spcAft>
                <a:spcPct val="0"/>
              </a:spcAft>
            </a:pPr>
            <a:r>
              <a:rPr lang="en-US" sz="2400" b="1" dirty="0">
                <a:solidFill>
                  <a:prstClr val="black"/>
                </a:solidFill>
                <a:latin typeface="Calibri"/>
              </a:rPr>
              <a:t>“retrospective buying projects are feasible… and for monographs, purchase may be a reasonable substitute for interlibrary loan.”  </a:t>
            </a:r>
            <a:r>
              <a:rPr lang="en-US" dirty="0">
                <a:solidFill>
                  <a:prstClr val="black"/>
                </a:solidFill>
                <a:latin typeface="Calibri"/>
              </a:rPr>
              <a:t>Holley &amp; </a:t>
            </a:r>
            <a:r>
              <a:rPr lang="en-US" dirty="0" err="1">
                <a:solidFill>
                  <a:prstClr val="black"/>
                </a:solidFill>
                <a:latin typeface="Calibri"/>
              </a:rPr>
              <a:t>Ankem</a:t>
            </a:r>
            <a:r>
              <a:rPr lang="en-US" dirty="0">
                <a:solidFill>
                  <a:prstClr val="black"/>
                </a:solidFill>
                <a:latin typeface="Calibri"/>
              </a:rPr>
              <a:t>, 2005</a:t>
            </a:r>
          </a:p>
        </p:txBody>
      </p:sp>
    </p:spTree>
    <p:extLst>
      <p:ext uri="{BB962C8B-B14F-4D97-AF65-F5344CB8AC3E}">
        <p14:creationId xmlns:mc="http://schemas.openxmlformats.org/markup-compatibility/2006" xmlns:mv="urn:schemas-microsoft-com:mac:vml" xmlns:p14="http://schemas.microsoft.com/office/powerpoint/2010/main" xmlns="" val="22465613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15962"/>
          </a:xfrm>
        </p:spPr>
        <p:txBody>
          <a:bodyPr>
            <a:normAutofit/>
          </a:bodyPr>
          <a:lstStyle/>
          <a:p>
            <a:r>
              <a:rPr lang="en-US" sz="2800" dirty="0" smtClean="0"/>
              <a:t>Strategies – Cost, Uniqueness, Use</a:t>
            </a:r>
            <a:endParaRPr lang="en-US" sz="2800" dirty="0"/>
          </a:p>
        </p:txBody>
      </p:sp>
      <p:pic>
        <p:nvPicPr>
          <p:cNvPr id="26627" name="Picture 3"/>
          <p:cNvPicPr>
            <a:picLocks noChangeAspect="1" noChangeArrowheads="1"/>
          </p:cNvPicPr>
          <p:nvPr/>
        </p:nvPicPr>
        <p:blipFill>
          <a:blip r:embed="rId3" cstate="screen"/>
          <a:srcRect/>
          <a:stretch>
            <a:fillRect/>
          </a:stretch>
        </p:blipFill>
        <p:spPr bwMode="auto">
          <a:xfrm>
            <a:off x="0" y="609600"/>
            <a:ext cx="9067800" cy="60198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914400" y="4876801"/>
            <a:ext cx="6096000" cy="1447800"/>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lIns="91412" tIns="45705" rIns="91412" bIns="45705" rtlCol="0">
            <a:spAutoFit/>
          </a:bodyPr>
          <a:lstStyle/>
          <a:p>
            <a:pPr defTabSz="914121" fontAlgn="base">
              <a:spcBef>
                <a:spcPct val="0"/>
              </a:spcBef>
              <a:spcAft>
                <a:spcPct val="0"/>
              </a:spcAft>
            </a:pPr>
            <a:r>
              <a:rPr lang="en-US" sz="1600" b="1" dirty="0">
                <a:solidFill>
                  <a:prstClr val="black"/>
                </a:solidFill>
                <a:latin typeface="Calibri"/>
              </a:rPr>
              <a:t>Why Purchase on Demand / Just in Time Acquisition…</a:t>
            </a:r>
            <a:endParaRPr lang="en-US" sz="1600" dirty="0">
              <a:solidFill>
                <a:prstClr val="black"/>
              </a:solidFill>
              <a:latin typeface="Calibri"/>
            </a:endParaRPr>
          </a:p>
          <a:p>
            <a:pPr defTabSz="914121" fontAlgn="base">
              <a:spcBef>
                <a:spcPct val="0"/>
              </a:spcBef>
              <a:spcAft>
                <a:spcPct val="0"/>
              </a:spcAft>
            </a:pPr>
            <a:r>
              <a:rPr lang="en-US" sz="1600" dirty="0">
                <a:solidFill>
                  <a:prstClr val="black"/>
                </a:solidFill>
                <a:latin typeface="Calibri"/>
              </a:rPr>
              <a:t>One study of Purchase on Demand books found that within 5 </a:t>
            </a:r>
            <a:r>
              <a:rPr lang="en-US" sz="1600" dirty="0" smtClean="0">
                <a:solidFill>
                  <a:prstClr val="black"/>
                </a:solidFill>
                <a:latin typeface="Calibri"/>
              </a:rPr>
              <a:t>months</a:t>
            </a:r>
            <a:endParaRPr lang="en-US" sz="1600" dirty="0">
              <a:solidFill>
                <a:prstClr val="black"/>
              </a:solidFill>
              <a:latin typeface="Calibri"/>
            </a:endParaRPr>
          </a:p>
          <a:p>
            <a:pPr defTabSz="914121" fontAlgn="base">
              <a:spcBef>
                <a:spcPct val="0"/>
              </a:spcBef>
              <a:spcAft>
                <a:spcPct val="0"/>
              </a:spcAft>
            </a:pPr>
            <a:endParaRPr lang="en-US" sz="500" dirty="0">
              <a:solidFill>
                <a:prstClr val="black"/>
              </a:solidFill>
              <a:latin typeface="Calibri"/>
            </a:endParaRPr>
          </a:p>
          <a:p>
            <a:pPr marL="342796" indent="-342796" defTabSz="914121" fontAlgn="base">
              <a:spcBef>
                <a:spcPct val="0"/>
              </a:spcBef>
              <a:spcAft>
                <a:spcPct val="0"/>
              </a:spcAft>
              <a:buFont typeface="Arial" pitchFamily="34" charset="0"/>
              <a:buChar char="•"/>
            </a:pPr>
            <a:r>
              <a:rPr lang="en-US" sz="1600" dirty="0">
                <a:solidFill>
                  <a:prstClr val="black"/>
                </a:solidFill>
                <a:latin typeface="Calibri"/>
              </a:rPr>
              <a:t>28.7% ILL Purchase on Demand books checked out </a:t>
            </a:r>
            <a:r>
              <a:rPr lang="en-US" sz="1600" b="1" dirty="0">
                <a:solidFill>
                  <a:prstClr val="black"/>
                </a:solidFill>
                <a:latin typeface="Calibri"/>
              </a:rPr>
              <a:t>again</a:t>
            </a:r>
            <a:r>
              <a:rPr lang="en-US" sz="1600" dirty="0">
                <a:solidFill>
                  <a:prstClr val="black"/>
                </a:solidFill>
                <a:latin typeface="Calibri"/>
              </a:rPr>
              <a:t>.</a:t>
            </a:r>
          </a:p>
          <a:p>
            <a:pPr marL="342796" indent="-342796" defTabSz="914121" fontAlgn="base">
              <a:spcBef>
                <a:spcPct val="0"/>
              </a:spcBef>
              <a:spcAft>
                <a:spcPct val="0"/>
              </a:spcAft>
              <a:buFont typeface="Arial" pitchFamily="34" charset="0"/>
              <a:buChar char="•"/>
            </a:pPr>
            <a:r>
              <a:rPr lang="en-US" sz="1600" dirty="0">
                <a:solidFill>
                  <a:prstClr val="black"/>
                </a:solidFill>
                <a:latin typeface="Calibri"/>
              </a:rPr>
              <a:t>18% Regular Acquisition books were checked out once.</a:t>
            </a:r>
          </a:p>
          <a:p>
            <a:pPr marL="342796" indent="-342796" defTabSz="914121" fontAlgn="base">
              <a:spcBef>
                <a:spcPct val="0"/>
              </a:spcBef>
              <a:spcAft>
                <a:spcPct val="0"/>
              </a:spcAft>
            </a:pPr>
            <a:endParaRPr lang="en-US" sz="500" i="1" dirty="0">
              <a:solidFill>
                <a:prstClr val="black"/>
              </a:solidFill>
              <a:latin typeface="Calibri"/>
            </a:endParaRPr>
          </a:p>
          <a:p>
            <a:pPr marL="342796" indent="-342796" algn="r" defTabSz="914121" fontAlgn="base">
              <a:spcBef>
                <a:spcPct val="0"/>
              </a:spcBef>
              <a:spcAft>
                <a:spcPct val="0"/>
              </a:spcAft>
            </a:pPr>
            <a:r>
              <a:rPr lang="en-US" sz="1400" i="1" dirty="0">
                <a:solidFill>
                  <a:prstClr val="black"/>
                </a:solidFill>
                <a:latin typeface="Calibri"/>
              </a:rPr>
              <a:t>Ward, 2002</a:t>
            </a:r>
          </a:p>
        </p:txBody>
      </p:sp>
      <p:sp>
        <p:nvSpPr>
          <p:cNvPr id="6" name="Up Arrow 5"/>
          <p:cNvSpPr/>
          <p:nvPr/>
        </p:nvSpPr>
        <p:spPr>
          <a:xfrm>
            <a:off x="76200" y="4343400"/>
            <a:ext cx="838200" cy="1524000"/>
          </a:xfrm>
          <a:prstGeom prst="upArrow">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fontAlgn="base">
              <a:spcBef>
                <a:spcPct val="0"/>
              </a:spcBef>
              <a:spcAft>
                <a:spcPct val="0"/>
              </a:spcAft>
            </a:pPr>
            <a:r>
              <a:rPr lang="en-US" dirty="0" smtClean="0">
                <a:solidFill>
                  <a:prstClr val="black"/>
                </a:solidFill>
              </a:rPr>
              <a:t>#  Libraries</a:t>
            </a:r>
            <a:endParaRPr lang="en-US" dirty="0">
              <a:solidFill>
                <a:prstClr val="black"/>
              </a:solidFill>
            </a:endParaRPr>
          </a:p>
        </p:txBody>
      </p:sp>
      <p:sp>
        <p:nvSpPr>
          <p:cNvPr id="7" name="Up Arrow 6"/>
          <p:cNvSpPr/>
          <p:nvPr/>
        </p:nvSpPr>
        <p:spPr>
          <a:xfrm>
            <a:off x="8001000" y="3124200"/>
            <a:ext cx="838200" cy="1524000"/>
          </a:xfrm>
          <a:prstGeom prst="upArrow">
            <a:avLst/>
          </a:prstGeom>
          <a:ln>
            <a:solidFill>
              <a:srgbClr val="FF0000"/>
            </a:solidFill>
            <a:prstDash val="sysDash"/>
          </a:ln>
        </p:spPr>
        <p:style>
          <a:lnRef idx="2">
            <a:schemeClr val="accent2"/>
          </a:lnRef>
          <a:fillRef idx="1">
            <a:schemeClr val="lt1"/>
          </a:fillRef>
          <a:effectRef idx="0">
            <a:schemeClr val="accent2"/>
          </a:effectRef>
          <a:fontRef idx="minor">
            <a:schemeClr val="dk1"/>
          </a:fontRef>
        </p:style>
        <p:txBody>
          <a:bodyPr vert="vert" rtlCol="0" anchor="ctr"/>
          <a:lstStyle/>
          <a:p>
            <a:pPr algn="ctr" fontAlgn="base">
              <a:spcBef>
                <a:spcPct val="0"/>
              </a:spcBef>
              <a:spcAft>
                <a:spcPct val="0"/>
              </a:spcAft>
            </a:pPr>
            <a:r>
              <a:rPr lang="en-US" dirty="0" smtClean="0">
                <a:solidFill>
                  <a:prstClr val="black"/>
                </a:solidFill>
              </a:rPr>
              <a:t>Cost</a:t>
            </a:r>
            <a:endParaRPr lang="en-US" dirty="0">
              <a:solidFill>
                <a:prstClr val="black"/>
              </a:solidFill>
            </a:endParaRPr>
          </a:p>
        </p:txBody>
      </p:sp>
      <p:pic>
        <p:nvPicPr>
          <p:cNvPr id="78849" name="Picture 1"/>
          <p:cNvPicPr>
            <a:picLocks noChangeAspect="1" noChangeArrowheads="1"/>
          </p:cNvPicPr>
          <p:nvPr/>
        </p:nvPicPr>
        <p:blipFill>
          <a:blip r:embed="rId4" cstate="screen"/>
          <a:srcRect/>
          <a:stretch>
            <a:fillRect/>
          </a:stretch>
        </p:blipFill>
        <p:spPr bwMode="auto">
          <a:xfrm>
            <a:off x="762000" y="1600350"/>
            <a:ext cx="6858000" cy="3276453"/>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 val="2875058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8849"/>
                                        </p:tgtEl>
                                        <p:attrNameLst>
                                          <p:attrName>style.visibility</p:attrName>
                                        </p:attrNameLst>
                                      </p:cBhvr>
                                      <p:to>
                                        <p:strVal val="visible"/>
                                      </p:to>
                                    </p:set>
                                    <p:animEffect transition="in" filter="dissolve">
                                      <p:cBhvr>
                                        <p:cTn id="7" dur="500"/>
                                        <p:tgtEl>
                                          <p:spTgt spid="788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0"/>
            <a:ext cx="7772400" cy="609600"/>
          </a:xfrm>
        </p:spPr>
        <p:txBody>
          <a:bodyPr>
            <a:normAutofit fontScale="90000"/>
          </a:bodyPr>
          <a:lstStyle/>
          <a:p>
            <a:pPr eaLnBrk="1" hangingPunct="1"/>
            <a:r>
              <a:rPr lang="en-US" sz="3600" dirty="0" smtClean="0"/>
              <a:t>User Interface for GIST at Geneseo</a:t>
            </a:r>
          </a:p>
        </p:txBody>
      </p:sp>
      <p:sp>
        <p:nvSpPr>
          <p:cNvPr id="12292" name="TextBox 4"/>
          <p:cNvSpPr txBox="1">
            <a:spLocks noChangeArrowheads="1"/>
          </p:cNvSpPr>
          <p:nvPr/>
        </p:nvSpPr>
        <p:spPr bwMode="auto">
          <a:xfrm>
            <a:off x="5562600" y="914400"/>
            <a:ext cx="3581400" cy="3323987"/>
          </a:xfrm>
          <a:prstGeom prst="rect">
            <a:avLst/>
          </a:prstGeom>
          <a:noFill/>
          <a:ln w="9525">
            <a:noFill/>
            <a:miter lim="800000"/>
            <a:headEnd/>
            <a:tailEnd/>
          </a:ln>
        </p:spPr>
        <p:txBody>
          <a:bodyPr wrap="square">
            <a:spAutoFit/>
          </a:bodyPr>
          <a:lstStyle/>
          <a:p>
            <a:pPr fontAlgn="base">
              <a:spcBef>
                <a:spcPct val="0"/>
              </a:spcBef>
              <a:spcAft>
                <a:spcPct val="0"/>
              </a:spcAft>
              <a:buFont typeface="Wingdings" pitchFamily="2" charset="2"/>
              <a:buChar char="Ø"/>
            </a:pPr>
            <a:r>
              <a:rPr lang="en-US" b="1" dirty="0">
                <a:solidFill>
                  <a:prstClr val="black"/>
                </a:solidFill>
                <a:latin typeface="Perpetua" pitchFamily="18" charset="0"/>
              </a:rPr>
              <a:t>Very customizable</a:t>
            </a:r>
          </a:p>
          <a:p>
            <a:pPr fontAlgn="base">
              <a:spcBef>
                <a:spcPct val="0"/>
              </a:spcBef>
              <a:spcAft>
                <a:spcPct val="0"/>
              </a:spcAft>
              <a:buFont typeface="Wingdings" pitchFamily="2" charset="2"/>
              <a:buChar char="Ø"/>
            </a:pPr>
            <a:r>
              <a:rPr lang="en-US" b="1" dirty="0">
                <a:solidFill>
                  <a:prstClr val="black"/>
                </a:solidFill>
                <a:latin typeface="Perpetua" pitchFamily="18" charset="0"/>
              </a:rPr>
              <a:t>Status </a:t>
            </a:r>
            <a:r>
              <a:rPr lang="en-US" b="1" dirty="0" smtClean="0">
                <a:solidFill>
                  <a:prstClr val="black"/>
                </a:solidFill>
                <a:latin typeface="Perpetua" pitchFamily="18" charset="0"/>
              </a:rPr>
              <a:t>specific</a:t>
            </a:r>
            <a:r>
              <a:rPr lang="en-US" sz="1600" dirty="0" smtClean="0">
                <a:solidFill>
                  <a:prstClr val="black"/>
                </a:solidFill>
                <a:latin typeface="Perpetua" pitchFamily="18" charset="0"/>
              </a:rPr>
              <a:t> </a:t>
            </a:r>
          </a:p>
          <a:p>
            <a:pPr fontAlgn="base">
              <a:spcBef>
                <a:spcPct val="0"/>
              </a:spcBef>
              <a:spcAft>
                <a:spcPct val="0"/>
              </a:spcAft>
            </a:pPr>
            <a:r>
              <a:rPr lang="en-US" sz="1600" dirty="0" smtClean="0">
                <a:solidFill>
                  <a:prstClr val="black"/>
                </a:solidFill>
                <a:latin typeface="Perpetua" pitchFamily="18" charset="0"/>
              </a:rPr>
              <a:t>    (Faculty, Distance Ed., Students, etc.)</a:t>
            </a:r>
            <a:endParaRPr lang="en-US" sz="1600" dirty="0">
              <a:solidFill>
                <a:prstClr val="black"/>
              </a:solidFill>
              <a:latin typeface="Perpetua" pitchFamily="18" charset="0"/>
            </a:endParaRPr>
          </a:p>
          <a:p>
            <a:pPr fontAlgn="base">
              <a:spcBef>
                <a:spcPct val="0"/>
              </a:spcBef>
              <a:spcAft>
                <a:spcPct val="0"/>
              </a:spcAft>
              <a:buFont typeface="Wingdings" pitchFamily="2" charset="2"/>
              <a:buChar char="Ø"/>
            </a:pPr>
            <a:r>
              <a:rPr lang="en-US" b="1" dirty="0">
                <a:solidFill>
                  <a:prstClr val="black"/>
                </a:solidFill>
                <a:latin typeface="Perpetua" pitchFamily="18" charset="0"/>
              </a:rPr>
              <a:t>Context sensitive</a:t>
            </a:r>
          </a:p>
          <a:p>
            <a:pPr lvl="1" fontAlgn="base">
              <a:spcBef>
                <a:spcPct val="0"/>
              </a:spcBef>
              <a:spcAft>
                <a:spcPct val="0"/>
              </a:spcAft>
              <a:buFont typeface="Wingdings" pitchFamily="2" charset="2"/>
              <a:buChar char="Ø"/>
            </a:pPr>
            <a:r>
              <a:rPr lang="en-US" b="1" dirty="0" smtClean="0">
                <a:solidFill>
                  <a:prstClr val="black"/>
                </a:solidFill>
                <a:latin typeface="Perpetua" pitchFamily="18" charset="0"/>
              </a:rPr>
              <a:t>Standalone w/ISBN search</a:t>
            </a:r>
            <a:endParaRPr lang="en-US" b="1" dirty="0">
              <a:solidFill>
                <a:prstClr val="black"/>
              </a:solidFill>
              <a:latin typeface="Perpetua" pitchFamily="18" charset="0"/>
            </a:endParaRPr>
          </a:p>
          <a:p>
            <a:pPr lvl="1" fontAlgn="base">
              <a:spcBef>
                <a:spcPct val="0"/>
              </a:spcBef>
              <a:spcAft>
                <a:spcPct val="0"/>
              </a:spcAft>
              <a:buFont typeface="Wingdings" pitchFamily="2" charset="2"/>
              <a:buChar char="Ø"/>
            </a:pPr>
            <a:r>
              <a:rPr lang="en-US" b="1" dirty="0">
                <a:solidFill>
                  <a:prstClr val="black"/>
                </a:solidFill>
                <a:latin typeface="Perpetua" pitchFamily="18" charset="0"/>
              </a:rPr>
              <a:t>Default Loan  Form</a:t>
            </a:r>
          </a:p>
          <a:p>
            <a:pPr lvl="1" fontAlgn="base">
              <a:spcBef>
                <a:spcPct val="0"/>
              </a:spcBef>
              <a:spcAft>
                <a:spcPct val="0"/>
              </a:spcAft>
              <a:buFont typeface="Wingdings" pitchFamily="2" charset="2"/>
              <a:buChar char="Ø"/>
            </a:pPr>
            <a:r>
              <a:rPr lang="en-US" b="1" dirty="0" smtClean="0">
                <a:solidFill>
                  <a:prstClr val="black"/>
                </a:solidFill>
                <a:latin typeface="Perpetua" pitchFamily="18" charset="0"/>
              </a:rPr>
              <a:t>Open URL</a:t>
            </a:r>
            <a:endParaRPr lang="en-US" b="1" dirty="0">
              <a:solidFill>
                <a:prstClr val="black"/>
              </a:solidFill>
              <a:latin typeface="Perpetua" pitchFamily="18" charset="0"/>
            </a:endParaRPr>
          </a:p>
          <a:p>
            <a:pPr lvl="1" fontAlgn="base">
              <a:spcBef>
                <a:spcPct val="0"/>
              </a:spcBef>
              <a:spcAft>
                <a:spcPct val="0"/>
              </a:spcAft>
              <a:buFont typeface="Wingdings" pitchFamily="2" charset="2"/>
              <a:buChar char="Ø"/>
            </a:pPr>
            <a:r>
              <a:rPr lang="en-US" b="1" dirty="0">
                <a:solidFill>
                  <a:prstClr val="black"/>
                </a:solidFill>
                <a:latin typeface="Perpetua" pitchFamily="18" charset="0"/>
              </a:rPr>
              <a:t>Book Chapter Form</a:t>
            </a:r>
          </a:p>
          <a:p>
            <a:pPr defTabSz="956188" fontAlgn="base">
              <a:spcBef>
                <a:spcPct val="0"/>
              </a:spcBef>
              <a:spcAft>
                <a:spcPct val="0"/>
              </a:spcAft>
              <a:buFont typeface="Wingdings" pitchFamily="2" charset="2"/>
              <a:buChar char="Ø"/>
            </a:pPr>
            <a:r>
              <a:rPr lang="en-US" sz="2000" b="1" dirty="0" smtClean="0">
                <a:solidFill>
                  <a:prstClr val="black"/>
                </a:solidFill>
                <a:latin typeface="Perpetua"/>
              </a:rPr>
              <a:t>Smart components a la carte</a:t>
            </a:r>
          </a:p>
          <a:p>
            <a:pPr marL="452170" lvl="1" defTabSz="956188" fontAlgn="base">
              <a:spcBef>
                <a:spcPct val="0"/>
              </a:spcBef>
              <a:spcAft>
                <a:spcPct val="0"/>
              </a:spcAft>
            </a:pPr>
            <a:r>
              <a:rPr lang="en-US" sz="1600" dirty="0" smtClean="0">
                <a:solidFill>
                  <a:prstClr val="black"/>
                </a:solidFill>
                <a:latin typeface="Perpetua"/>
              </a:rPr>
              <a:t>(Easy to turn a widget on or off, widget not displayed if no data, add widgets to Book Chapter form, etc.)</a:t>
            </a:r>
            <a:endParaRPr lang="en-US" sz="1600" dirty="0">
              <a:solidFill>
                <a:prstClr val="black"/>
              </a:solidFill>
              <a:latin typeface="Perpetua"/>
            </a:endParaRPr>
          </a:p>
        </p:txBody>
      </p:sp>
      <p:pic>
        <p:nvPicPr>
          <p:cNvPr id="97282" name="Picture 2"/>
          <p:cNvPicPr>
            <a:picLocks noChangeAspect="1" noChangeArrowheads="1"/>
          </p:cNvPicPr>
          <p:nvPr/>
        </p:nvPicPr>
        <p:blipFill>
          <a:blip r:embed="rId3" cstate="screen"/>
          <a:srcRect/>
          <a:stretch>
            <a:fillRect/>
          </a:stretch>
        </p:blipFill>
        <p:spPr bwMode="auto">
          <a:xfrm>
            <a:off x="152399" y="533400"/>
            <a:ext cx="5638801" cy="5604792"/>
          </a:xfrm>
          <a:prstGeom prst="rect">
            <a:avLst/>
          </a:prstGeom>
          <a:noFill/>
          <a:ln w="9525">
            <a:noFill/>
            <a:miter lim="800000"/>
            <a:headEnd/>
            <a:tailEnd/>
          </a:ln>
        </p:spPr>
      </p:pic>
      <p:pic>
        <p:nvPicPr>
          <p:cNvPr id="3074" name="Picture 2"/>
          <p:cNvPicPr>
            <a:picLocks noChangeAspect="1" noChangeArrowheads="1"/>
          </p:cNvPicPr>
          <p:nvPr/>
        </p:nvPicPr>
        <p:blipFill>
          <a:blip r:embed="rId4" cstate="screen"/>
          <a:srcRect/>
          <a:stretch>
            <a:fillRect/>
          </a:stretch>
        </p:blipFill>
        <p:spPr bwMode="auto">
          <a:xfrm>
            <a:off x="3946221" y="4495800"/>
            <a:ext cx="5045379" cy="22805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mc="http://schemas.openxmlformats.org/markup-compatibility/2006" xmlns:mv="urn:schemas-microsoft-com:mac:vml" xmlns:p14="http://schemas.microsoft.com/office/powerpoint/2010/main" xmlns="" val="2251777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cstate="screen"/>
          <a:srcRect/>
          <a:stretch>
            <a:fillRect/>
          </a:stretch>
        </p:blipFill>
        <p:spPr bwMode="auto">
          <a:xfrm rot="337605">
            <a:off x="1771750" y="847825"/>
            <a:ext cx="2842560" cy="2825416"/>
          </a:xfrm>
          <a:prstGeom prst="rect">
            <a:avLst/>
          </a:prstGeom>
          <a:noFill/>
          <a:ln w="9525">
            <a:noFill/>
            <a:miter lim="800000"/>
            <a:headEnd/>
            <a:tailEnd/>
          </a:ln>
        </p:spPr>
      </p:pic>
      <p:pic>
        <p:nvPicPr>
          <p:cNvPr id="7" name="Picture 5"/>
          <p:cNvPicPr>
            <a:picLocks noChangeAspect="1" noChangeArrowheads="1"/>
          </p:cNvPicPr>
          <p:nvPr/>
        </p:nvPicPr>
        <p:blipFill>
          <a:blip r:embed="rId4" cstate="screen"/>
          <a:srcRect/>
          <a:stretch>
            <a:fillRect/>
          </a:stretch>
        </p:blipFill>
        <p:spPr bwMode="auto">
          <a:xfrm rot="297519">
            <a:off x="5371548" y="1320681"/>
            <a:ext cx="3391452" cy="265250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idx="4294967295"/>
          </p:nvPr>
        </p:nvSpPr>
        <p:spPr>
          <a:xfrm>
            <a:off x="0" y="152400"/>
            <a:ext cx="7772400" cy="457200"/>
          </a:xfrm>
        </p:spPr>
        <p:txBody>
          <a:bodyPr>
            <a:noAutofit/>
          </a:bodyPr>
          <a:lstStyle/>
          <a:p>
            <a:pPr algn="ctr"/>
            <a:r>
              <a:rPr lang="en-US" sz="3200" dirty="0" smtClean="0"/>
              <a:t>Customizable GIST Request Form</a:t>
            </a:r>
            <a:endParaRPr lang="en-US" sz="3200" dirty="0">
              <a:solidFill>
                <a:schemeClr val="tx1"/>
              </a:solidFill>
            </a:endParaRPr>
          </a:p>
        </p:txBody>
      </p:sp>
      <p:sp>
        <p:nvSpPr>
          <p:cNvPr id="5" name="Right Arrow 4"/>
          <p:cNvSpPr/>
          <p:nvPr/>
        </p:nvSpPr>
        <p:spPr>
          <a:xfrm>
            <a:off x="152400" y="838200"/>
            <a:ext cx="2209800" cy="2590800"/>
          </a:xfrm>
          <a:prstGeom prst="rightArrow">
            <a:avLst/>
          </a:prstGeom>
          <a:solidFill>
            <a:schemeClr val="lt1">
              <a:alpha val="62000"/>
            </a:schemeClr>
          </a:solidFill>
        </p:spPr>
        <p:style>
          <a:lnRef idx="2">
            <a:schemeClr val="accent6"/>
          </a:lnRef>
          <a:fillRef idx="1">
            <a:schemeClr val="lt1"/>
          </a:fillRef>
          <a:effectRef idx="0">
            <a:schemeClr val="accent6"/>
          </a:effectRef>
          <a:fontRef idx="minor">
            <a:schemeClr val="dk1"/>
          </a:fontRef>
        </p:style>
        <p:txBody>
          <a:bodyPr lIns="91421" tIns="45710" rIns="91421" bIns="45710" rtlCol="0" anchor="ctr"/>
          <a:lstStyle/>
          <a:p>
            <a:pPr algn="ctr" defTabSz="914214" fontAlgn="base">
              <a:spcBef>
                <a:spcPct val="0"/>
              </a:spcBef>
              <a:spcAft>
                <a:spcPct val="0"/>
              </a:spcAft>
            </a:pPr>
            <a:r>
              <a:rPr lang="en-US" b="1" dirty="0">
                <a:solidFill>
                  <a:prstClr val="black"/>
                </a:solidFill>
                <a:latin typeface="Calibri"/>
              </a:rPr>
              <a:t>User</a:t>
            </a:r>
          </a:p>
          <a:p>
            <a:pPr algn="ctr" defTabSz="914214" fontAlgn="base">
              <a:spcBef>
                <a:spcPct val="0"/>
              </a:spcBef>
              <a:spcAft>
                <a:spcPct val="0"/>
              </a:spcAft>
            </a:pPr>
            <a:r>
              <a:rPr lang="en-US" b="1" dirty="0">
                <a:solidFill>
                  <a:prstClr val="black"/>
                </a:solidFill>
                <a:latin typeface="Calibri"/>
              </a:rPr>
              <a:t>Interface</a:t>
            </a:r>
          </a:p>
          <a:p>
            <a:pPr algn="ctr" defTabSz="914214" fontAlgn="base">
              <a:spcBef>
                <a:spcPct val="0"/>
              </a:spcBef>
              <a:spcAft>
                <a:spcPct val="0"/>
              </a:spcAft>
            </a:pPr>
            <a:r>
              <a:rPr lang="en-US" dirty="0">
                <a:solidFill>
                  <a:prstClr val="black"/>
                </a:solidFill>
                <a:latin typeface="Calibri"/>
              </a:rPr>
              <a:t>(Customizable display &amp; fields)</a:t>
            </a:r>
          </a:p>
        </p:txBody>
      </p:sp>
      <p:sp>
        <p:nvSpPr>
          <p:cNvPr id="6" name="Right Arrow 5"/>
          <p:cNvSpPr/>
          <p:nvPr/>
        </p:nvSpPr>
        <p:spPr>
          <a:xfrm>
            <a:off x="4343400" y="1396881"/>
            <a:ext cx="2209800" cy="2590800"/>
          </a:xfrm>
          <a:prstGeom prst="rightArrow">
            <a:avLst/>
          </a:prstGeom>
        </p:spPr>
        <p:style>
          <a:lnRef idx="2">
            <a:schemeClr val="accent2"/>
          </a:lnRef>
          <a:fillRef idx="1">
            <a:schemeClr val="lt1"/>
          </a:fillRef>
          <a:effectRef idx="0">
            <a:schemeClr val="accent2"/>
          </a:effectRef>
          <a:fontRef idx="minor">
            <a:schemeClr val="dk1"/>
          </a:fontRef>
        </p:style>
        <p:txBody>
          <a:bodyPr lIns="91421" tIns="45710" rIns="91421" bIns="45710" rtlCol="0" anchor="ctr"/>
          <a:lstStyle/>
          <a:p>
            <a:pPr algn="ctr" defTabSz="914214" fontAlgn="base">
              <a:spcBef>
                <a:spcPct val="0"/>
              </a:spcBef>
              <a:spcAft>
                <a:spcPct val="0"/>
              </a:spcAft>
            </a:pPr>
            <a:r>
              <a:rPr lang="en-US" b="1" dirty="0">
                <a:solidFill>
                  <a:prstClr val="black"/>
                </a:solidFill>
                <a:latin typeface="Calibri"/>
              </a:rPr>
              <a:t>Staff</a:t>
            </a:r>
          </a:p>
          <a:p>
            <a:pPr algn="ctr" defTabSz="914214" fontAlgn="base">
              <a:spcBef>
                <a:spcPct val="0"/>
              </a:spcBef>
              <a:spcAft>
                <a:spcPct val="0"/>
              </a:spcAft>
            </a:pPr>
            <a:r>
              <a:rPr lang="en-US" b="1" dirty="0">
                <a:solidFill>
                  <a:prstClr val="black"/>
                </a:solidFill>
                <a:latin typeface="Calibri"/>
              </a:rPr>
              <a:t>Interface</a:t>
            </a:r>
          </a:p>
          <a:p>
            <a:pPr algn="ctr" defTabSz="914214" fontAlgn="base">
              <a:spcBef>
                <a:spcPct val="0"/>
              </a:spcBef>
              <a:spcAft>
                <a:spcPct val="0"/>
              </a:spcAft>
            </a:pPr>
            <a:r>
              <a:rPr lang="en-US" dirty="0">
                <a:solidFill>
                  <a:prstClr val="black"/>
                </a:solidFill>
                <a:latin typeface="Calibri"/>
              </a:rPr>
              <a:t>(Customizable display &amp; fields)</a:t>
            </a:r>
          </a:p>
        </p:txBody>
      </p:sp>
      <p:sp>
        <p:nvSpPr>
          <p:cNvPr id="8" name="TextBox 7"/>
          <p:cNvSpPr txBox="1"/>
          <p:nvPr/>
        </p:nvSpPr>
        <p:spPr>
          <a:xfrm>
            <a:off x="990600" y="4191000"/>
            <a:ext cx="3657600" cy="2308304"/>
          </a:xfrm>
          <a:prstGeom prst="rect">
            <a:avLst/>
          </a:prstGeom>
          <a:noFill/>
        </p:spPr>
        <p:txBody>
          <a:bodyPr wrap="square" lIns="91421" tIns="45710" rIns="91421" bIns="45710" rtlCol="0">
            <a:spAutoFit/>
          </a:bodyPr>
          <a:lstStyle/>
          <a:p>
            <a:pPr defTabSz="914214" fontAlgn="base">
              <a:spcBef>
                <a:spcPct val="0"/>
              </a:spcBef>
              <a:spcAft>
                <a:spcPct val="0"/>
              </a:spcAft>
            </a:pPr>
            <a:r>
              <a:rPr lang="en-US" b="1" dirty="0">
                <a:solidFill>
                  <a:prstClr val="black"/>
                </a:solidFill>
                <a:latin typeface="Calibri"/>
              </a:rPr>
              <a:t>User Interface</a:t>
            </a:r>
          </a:p>
          <a:p>
            <a:pPr marL="342831" indent="-342831" defTabSz="914214" fontAlgn="base">
              <a:spcBef>
                <a:spcPct val="0"/>
              </a:spcBef>
              <a:spcAft>
                <a:spcPct val="0"/>
              </a:spcAft>
              <a:buFont typeface="Arial" pitchFamily="34" charset="0"/>
              <a:buChar char="•"/>
            </a:pPr>
            <a:r>
              <a:rPr lang="en-US" dirty="0">
                <a:solidFill>
                  <a:prstClr val="black"/>
                </a:solidFill>
                <a:latin typeface="Calibri"/>
              </a:rPr>
              <a:t>Runs from ILLiad web server, all components can be turned off and/or hidden from user view.</a:t>
            </a:r>
          </a:p>
          <a:p>
            <a:pPr marL="342831" indent="-342831" defTabSz="914214" fontAlgn="base">
              <a:spcBef>
                <a:spcPct val="0"/>
              </a:spcBef>
              <a:spcAft>
                <a:spcPct val="0"/>
              </a:spcAft>
              <a:buFont typeface="Arial" pitchFamily="34" charset="0"/>
              <a:buChar char="•"/>
            </a:pPr>
            <a:r>
              <a:rPr lang="en-US" dirty="0">
                <a:solidFill>
                  <a:prstClr val="black"/>
                </a:solidFill>
                <a:latin typeface="Calibri"/>
              </a:rPr>
              <a:t>Display text is configurable</a:t>
            </a:r>
          </a:p>
          <a:p>
            <a:pPr marL="342831" indent="-342831" defTabSz="914214" fontAlgn="base">
              <a:spcBef>
                <a:spcPct val="0"/>
              </a:spcBef>
              <a:spcAft>
                <a:spcPct val="0"/>
              </a:spcAft>
              <a:buFont typeface="Arial" pitchFamily="34" charset="0"/>
              <a:buChar char="•"/>
            </a:pPr>
            <a:r>
              <a:rPr lang="en-US" dirty="0">
                <a:solidFill>
                  <a:prstClr val="black"/>
                </a:solidFill>
                <a:latin typeface="Calibri"/>
              </a:rPr>
              <a:t>Works with your style-sheets</a:t>
            </a:r>
          </a:p>
          <a:p>
            <a:pPr marL="342831" indent="-342831" defTabSz="914214" fontAlgn="base">
              <a:spcBef>
                <a:spcPct val="0"/>
              </a:spcBef>
              <a:spcAft>
                <a:spcPct val="0"/>
              </a:spcAft>
              <a:buFont typeface="Arial" pitchFamily="34" charset="0"/>
              <a:buChar char="•"/>
            </a:pPr>
            <a:r>
              <a:rPr lang="en-US" dirty="0">
                <a:solidFill>
                  <a:prstClr val="black"/>
                </a:solidFill>
                <a:latin typeface="Calibri"/>
              </a:rPr>
              <a:t>And more…</a:t>
            </a:r>
          </a:p>
          <a:p>
            <a:pPr defTabSz="914214" fontAlgn="base">
              <a:spcBef>
                <a:spcPct val="0"/>
              </a:spcBef>
              <a:spcAft>
                <a:spcPct val="0"/>
              </a:spcAft>
            </a:pPr>
            <a:endParaRPr lang="en-US" dirty="0">
              <a:solidFill>
                <a:prstClr val="black"/>
              </a:solidFill>
              <a:latin typeface="Calibri"/>
            </a:endParaRPr>
          </a:p>
        </p:txBody>
      </p:sp>
      <p:sp>
        <p:nvSpPr>
          <p:cNvPr id="9" name="TextBox 8"/>
          <p:cNvSpPr txBox="1"/>
          <p:nvPr/>
        </p:nvSpPr>
        <p:spPr>
          <a:xfrm>
            <a:off x="4724400" y="4191000"/>
            <a:ext cx="4191000" cy="2585303"/>
          </a:xfrm>
          <a:prstGeom prst="rect">
            <a:avLst/>
          </a:prstGeom>
          <a:noFill/>
        </p:spPr>
        <p:txBody>
          <a:bodyPr wrap="square" lIns="91421" tIns="45710" rIns="91421" bIns="45710" rtlCol="0">
            <a:spAutoFit/>
          </a:bodyPr>
          <a:lstStyle/>
          <a:p>
            <a:pPr defTabSz="914214" fontAlgn="base">
              <a:spcBef>
                <a:spcPct val="0"/>
              </a:spcBef>
              <a:spcAft>
                <a:spcPct val="0"/>
              </a:spcAft>
            </a:pPr>
            <a:r>
              <a:rPr lang="en-US" b="1" dirty="0">
                <a:solidFill>
                  <a:prstClr val="black"/>
                </a:solidFill>
                <a:latin typeface="Calibri"/>
              </a:rPr>
              <a:t>Staff Interface</a:t>
            </a:r>
          </a:p>
          <a:p>
            <a:pPr marL="342831" indent="-342831" defTabSz="914214" fontAlgn="base">
              <a:spcBef>
                <a:spcPct val="0"/>
              </a:spcBef>
              <a:spcAft>
                <a:spcPct val="0"/>
              </a:spcAft>
              <a:buFont typeface="Arial" pitchFamily="34" charset="0"/>
              <a:buChar char="•"/>
            </a:pPr>
            <a:r>
              <a:rPr lang="en-US" dirty="0">
                <a:solidFill>
                  <a:prstClr val="black"/>
                </a:solidFill>
                <a:latin typeface="Calibri"/>
              </a:rPr>
              <a:t>ILLiad </a:t>
            </a:r>
            <a:r>
              <a:rPr lang="en-US" dirty="0" smtClean="0">
                <a:solidFill>
                  <a:prstClr val="black"/>
                </a:solidFill>
                <a:latin typeface="Calibri"/>
              </a:rPr>
              <a:t>8+ customizable </a:t>
            </a:r>
            <a:r>
              <a:rPr lang="en-US" dirty="0">
                <a:solidFill>
                  <a:prstClr val="black"/>
                </a:solidFill>
                <a:latin typeface="Calibri"/>
              </a:rPr>
              <a:t>field names.</a:t>
            </a:r>
          </a:p>
          <a:p>
            <a:pPr marL="342831" indent="-342831" defTabSz="914214" fontAlgn="base">
              <a:spcBef>
                <a:spcPct val="0"/>
              </a:spcBef>
              <a:spcAft>
                <a:spcPct val="0"/>
              </a:spcAft>
              <a:buFont typeface="Arial" pitchFamily="34" charset="0"/>
              <a:buChar char="•"/>
            </a:pPr>
            <a:r>
              <a:rPr lang="en-US" dirty="0">
                <a:solidFill>
                  <a:prstClr val="black"/>
                </a:solidFill>
                <a:latin typeface="Calibri"/>
              </a:rPr>
              <a:t>You can configure data the way you want staff to see </a:t>
            </a:r>
            <a:r>
              <a:rPr lang="en-US" dirty="0" smtClean="0">
                <a:solidFill>
                  <a:prstClr val="black"/>
                </a:solidFill>
                <a:latin typeface="Calibri"/>
              </a:rPr>
              <a:t>data </a:t>
            </a:r>
            <a:r>
              <a:rPr lang="en-US" dirty="0">
                <a:solidFill>
                  <a:prstClr val="black"/>
                </a:solidFill>
                <a:latin typeface="Calibri"/>
              </a:rPr>
              <a:t>from user interface side, and run routing rules based on the values; i.e. available full text, purchase request suggested, </a:t>
            </a:r>
            <a:r>
              <a:rPr lang="en-US" dirty="0" smtClean="0">
                <a:solidFill>
                  <a:prstClr val="black"/>
                </a:solidFill>
                <a:latin typeface="Calibri"/>
              </a:rPr>
              <a:t>holdings, etc</a:t>
            </a:r>
            <a:r>
              <a:rPr lang="en-US" dirty="0">
                <a:solidFill>
                  <a:prstClr val="black"/>
                </a:solidFill>
                <a:latin typeface="Calibri"/>
              </a:rPr>
              <a:t>.</a:t>
            </a:r>
          </a:p>
          <a:p>
            <a:pPr marL="342831" indent="-342831" defTabSz="914214" fontAlgn="base">
              <a:spcBef>
                <a:spcPct val="0"/>
              </a:spcBef>
              <a:spcAft>
                <a:spcPct val="0"/>
              </a:spcAft>
              <a:buFont typeface="Arial" pitchFamily="34" charset="0"/>
              <a:buChar char="•"/>
            </a:pPr>
            <a:r>
              <a:rPr lang="en-US" dirty="0">
                <a:solidFill>
                  <a:prstClr val="black"/>
                </a:solidFill>
                <a:latin typeface="Calibri"/>
              </a:rPr>
              <a:t>And more…</a:t>
            </a:r>
          </a:p>
        </p:txBody>
      </p:sp>
    </p:spTree>
    <p:extLst>
      <p:ext uri="{BB962C8B-B14F-4D97-AF65-F5344CB8AC3E}">
        <p14:creationId xmlns:mc="http://schemas.openxmlformats.org/markup-compatibility/2006" xmlns:mv="urn:schemas-microsoft-com:mac:vml" xmlns:p14="http://schemas.microsoft.com/office/powerpoint/2010/main" xmlns="" val="137925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cstate="screen"/>
          <a:srcRect/>
          <a:stretch>
            <a:fillRect/>
          </a:stretch>
        </p:blipFill>
        <p:spPr bwMode="auto">
          <a:xfrm>
            <a:off x="1398574" y="152400"/>
            <a:ext cx="6602426" cy="6656388"/>
          </a:xfrm>
          <a:prstGeom prst="rect">
            <a:avLst/>
          </a:prstGeom>
          <a:noFill/>
          <a:ln w="9525">
            <a:noFill/>
            <a:miter lim="800000"/>
            <a:headEnd/>
            <a:tailEnd/>
          </a:ln>
        </p:spPr>
      </p:pic>
      <p:sp>
        <p:nvSpPr>
          <p:cNvPr id="5" name="Rectangle 4"/>
          <p:cNvSpPr/>
          <p:nvPr/>
        </p:nvSpPr>
        <p:spPr>
          <a:xfrm>
            <a:off x="5410200" y="3886200"/>
            <a:ext cx="2590800" cy="1752600"/>
          </a:xfrm>
          <a:prstGeom prst="rect">
            <a:avLst/>
          </a:prstGeom>
          <a:solidFill>
            <a:schemeClr val="lt1">
              <a:alpha val="75000"/>
            </a:schemeClr>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7" name="Rectangle 6"/>
          <p:cNvSpPr/>
          <p:nvPr/>
        </p:nvSpPr>
        <p:spPr>
          <a:xfrm>
            <a:off x="5410200" y="990600"/>
            <a:ext cx="2590800" cy="2209800"/>
          </a:xfrm>
          <a:prstGeom prst="rect">
            <a:avLst/>
          </a:prstGeom>
          <a:solidFill>
            <a:schemeClr val="lt1">
              <a:alpha val="75000"/>
            </a:schemeClr>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9" name="Line Callout 1 8"/>
          <p:cNvSpPr/>
          <p:nvPr/>
        </p:nvSpPr>
        <p:spPr>
          <a:xfrm flipH="1">
            <a:off x="5105400" y="304800"/>
            <a:ext cx="3962400" cy="1295400"/>
          </a:xfrm>
          <a:prstGeom prst="borderCallout1">
            <a:avLst>
              <a:gd name="adj1" fmla="val 50999"/>
              <a:gd name="adj2" fmla="val 100737"/>
              <a:gd name="adj3" fmla="val 239772"/>
              <a:gd name="adj4" fmla="val 120145"/>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en-US" sz="1400" b="1" dirty="0">
                <a:solidFill>
                  <a:prstClr val="black"/>
                </a:solidFill>
              </a:rPr>
              <a:t>Worldcat API – Library Availability</a:t>
            </a:r>
            <a:r>
              <a:rPr lang="en-US" sz="1400" dirty="0">
                <a:solidFill>
                  <a:prstClr val="black"/>
                </a:solidFill>
              </a:rPr>
              <a:t> </a:t>
            </a:r>
          </a:p>
          <a:p>
            <a:pPr>
              <a:defRPr/>
            </a:pPr>
            <a:r>
              <a:rPr lang="en-US" sz="1200" dirty="0">
                <a:solidFill>
                  <a:prstClr val="black"/>
                </a:solidFill>
              </a:rPr>
              <a:t>User sees if owned locally, easy click to catalog, and sees estimated turnaround time.</a:t>
            </a:r>
          </a:p>
          <a:p>
            <a:pPr>
              <a:defRPr/>
            </a:pPr>
            <a:endParaRPr lang="en-US" sz="500" dirty="0">
              <a:solidFill>
                <a:prstClr val="black"/>
              </a:solidFill>
            </a:endParaRPr>
          </a:p>
          <a:p>
            <a:pPr>
              <a:defRPr/>
            </a:pPr>
            <a:r>
              <a:rPr lang="en-US" sz="1200" dirty="0">
                <a:solidFill>
                  <a:prstClr val="black"/>
                </a:solidFill>
              </a:rPr>
              <a:t>ILL &amp; Acquisitions staff see if held locally, and # holdings in 2 configurable groups (consortia, state, etc.)</a:t>
            </a:r>
          </a:p>
        </p:txBody>
      </p:sp>
      <p:sp>
        <p:nvSpPr>
          <p:cNvPr id="10" name="Line Callout 1 9"/>
          <p:cNvSpPr/>
          <p:nvPr/>
        </p:nvSpPr>
        <p:spPr>
          <a:xfrm flipH="1">
            <a:off x="0" y="1600200"/>
            <a:ext cx="1524000" cy="1828800"/>
          </a:xfrm>
          <a:prstGeom prst="borderCallout1">
            <a:avLst>
              <a:gd name="adj1" fmla="val 70024"/>
              <a:gd name="adj2" fmla="val -775"/>
              <a:gd name="adj3" fmla="val 135722"/>
              <a:gd name="adj4" fmla="val -98830"/>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prstClr val="black"/>
                </a:solidFill>
              </a:rPr>
              <a:t>Google Books</a:t>
            </a:r>
          </a:p>
          <a:p>
            <a:pPr>
              <a:defRPr/>
            </a:pPr>
            <a:r>
              <a:rPr lang="en-US" sz="1100" dirty="0">
                <a:solidFill>
                  <a:prstClr val="black"/>
                </a:solidFill>
              </a:rPr>
              <a:t>User sees Table of Contents, No-Partial, &amp; </a:t>
            </a:r>
            <a:r>
              <a:rPr lang="en-US" sz="1100" i="1" dirty="0">
                <a:solidFill>
                  <a:prstClr val="black"/>
                </a:solidFill>
              </a:rPr>
              <a:t>Full Text Views</a:t>
            </a:r>
            <a:r>
              <a:rPr lang="en-US" sz="1100" dirty="0">
                <a:solidFill>
                  <a:prstClr val="black"/>
                </a:solidFill>
              </a:rPr>
              <a:t>.</a:t>
            </a:r>
          </a:p>
          <a:p>
            <a:pPr>
              <a:defRPr/>
            </a:pPr>
            <a:endParaRPr lang="en-US" sz="500" dirty="0">
              <a:solidFill>
                <a:prstClr val="black"/>
              </a:solidFill>
            </a:endParaRPr>
          </a:p>
          <a:p>
            <a:pPr>
              <a:defRPr/>
            </a:pPr>
            <a:r>
              <a:rPr lang="en-US" sz="1100" dirty="0">
                <a:solidFill>
                  <a:prstClr val="black"/>
                </a:solidFill>
              </a:rPr>
              <a:t>Staff see if full text in Google (GOOGL</a:t>
            </a:r>
            <a:r>
              <a:rPr lang="en-US" sz="1100" dirty="0" smtClean="0">
                <a:solidFill>
                  <a:prstClr val="black"/>
                </a:solidFill>
              </a:rPr>
              <a:t>) OCLC symbol</a:t>
            </a:r>
          </a:p>
          <a:p>
            <a:pPr>
              <a:defRPr/>
            </a:pPr>
            <a:endParaRPr lang="en-US" sz="1100" b="1" dirty="0" smtClean="0">
              <a:solidFill>
                <a:prstClr val="black"/>
              </a:solidFill>
            </a:endParaRPr>
          </a:p>
        </p:txBody>
      </p:sp>
      <p:sp>
        <p:nvSpPr>
          <p:cNvPr id="11" name="Line Callout 1 10"/>
          <p:cNvSpPr/>
          <p:nvPr/>
        </p:nvSpPr>
        <p:spPr>
          <a:xfrm flipH="1">
            <a:off x="0" y="3505200"/>
            <a:ext cx="1600200" cy="3352800"/>
          </a:xfrm>
          <a:prstGeom prst="borderCallout1">
            <a:avLst>
              <a:gd name="adj1" fmla="val 2333"/>
              <a:gd name="adj2" fmla="val 365"/>
              <a:gd name="adj3" fmla="val 38080"/>
              <a:gd name="adj4" fmla="val -70429"/>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err="1" smtClean="0">
                <a:solidFill>
                  <a:prstClr val="black"/>
                </a:solidFill>
              </a:rPr>
              <a:t>Hathi</a:t>
            </a:r>
            <a:r>
              <a:rPr lang="en-US" sz="1200" b="1" dirty="0" smtClean="0">
                <a:solidFill>
                  <a:prstClr val="black"/>
                </a:solidFill>
              </a:rPr>
              <a:t> Trust </a:t>
            </a:r>
          </a:p>
          <a:p>
            <a:pPr>
              <a:defRPr/>
            </a:pPr>
            <a:r>
              <a:rPr lang="en-US" sz="1000" dirty="0" smtClean="0">
                <a:solidFill>
                  <a:prstClr val="black"/>
                </a:solidFill>
              </a:rPr>
              <a:t>User sees link to full-text version from </a:t>
            </a:r>
            <a:r>
              <a:rPr lang="en-US" sz="1000" dirty="0" err="1" smtClean="0">
                <a:solidFill>
                  <a:prstClr val="black"/>
                </a:solidFill>
              </a:rPr>
              <a:t>Hathi</a:t>
            </a:r>
            <a:r>
              <a:rPr lang="en-US" sz="1000" dirty="0" smtClean="0">
                <a:solidFill>
                  <a:prstClr val="black"/>
                </a:solidFill>
              </a:rPr>
              <a:t> Trust</a:t>
            </a:r>
          </a:p>
          <a:p>
            <a:pPr>
              <a:defRPr/>
            </a:pPr>
            <a:endParaRPr lang="en-US" sz="1000" dirty="0" smtClean="0">
              <a:solidFill>
                <a:prstClr val="black"/>
              </a:solidFill>
            </a:endParaRPr>
          </a:p>
          <a:p>
            <a:pPr>
              <a:defRPr/>
            </a:pPr>
            <a:r>
              <a:rPr lang="en-US" sz="1000" dirty="0" smtClean="0">
                <a:solidFill>
                  <a:prstClr val="black"/>
                </a:solidFill>
              </a:rPr>
              <a:t>ILL &amp; Acquisitions staff see if held at </a:t>
            </a:r>
            <a:r>
              <a:rPr lang="en-US" sz="1000" dirty="0" err="1" smtClean="0">
                <a:solidFill>
                  <a:prstClr val="black"/>
                </a:solidFill>
              </a:rPr>
              <a:t>Hathi</a:t>
            </a:r>
            <a:r>
              <a:rPr lang="en-US" sz="1000" dirty="0" smtClean="0">
                <a:solidFill>
                  <a:prstClr val="black"/>
                </a:solidFill>
              </a:rPr>
              <a:t> Trust, and GIST 1.1 embeds the direct link to the work using a </a:t>
            </a:r>
            <a:r>
              <a:rPr lang="en-US" sz="1000" dirty="0" err="1" smtClean="0">
                <a:solidFill>
                  <a:prstClr val="black"/>
                </a:solidFill>
              </a:rPr>
              <a:t>TinyURL</a:t>
            </a:r>
            <a:r>
              <a:rPr lang="en-US" sz="1000" dirty="0" smtClean="0">
                <a:solidFill>
                  <a:prstClr val="black"/>
                </a:solidFill>
              </a:rPr>
              <a:t> API</a:t>
            </a:r>
          </a:p>
          <a:p>
            <a:pPr algn="ctr">
              <a:defRPr/>
            </a:pPr>
            <a:endParaRPr lang="en-US" sz="1000" b="1" dirty="0" smtClean="0">
              <a:solidFill>
                <a:prstClr val="black"/>
              </a:solidFill>
            </a:endParaRPr>
          </a:p>
          <a:p>
            <a:pPr algn="ctr">
              <a:defRPr/>
            </a:pPr>
            <a:r>
              <a:rPr lang="en-US" sz="1200" b="1" dirty="0" smtClean="0">
                <a:solidFill>
                  <a:prstClr val="black"/>
                </a:solidFill>
              </a:rPr>
              <a:t>Index </a:t>
            </a:r>
            <a:r>
              <a:rPr lang="en-US" sz="1200" b="1" dirty="0">
                <a:solidFill>
                  <a:prstClr val="black"/>
                </a:solidFill>
              </a:rPr>
              <a:t>Data</a:t>
            </a:r>
          </a:p>
          <a:p>
            <a:pPr>
              <a:defRPr/>
            </a:pPr>
            <a:r>
              <a:rPr lang="en-US" sz="1000" dirty="0">
                <a:solidFill>
                  <a:prstClr val="black"/>
                </a:solidFill>
              </a:rPr>
              <a:t>User sees if full text  or audio version in </a:t>
            </a:r>
            <a:r>
              <a:rPr lang="en-US" sz="1000" dirty="0" smtClean="0">
                <a:solidFill>
                  <a:prstClr val="black"/>
                </a:solidFill>
              </a:rPr>
              <a:t>Open Content Alliance, Gutenberg, </a:t>
            </a:r>
            <a:r>
              <a:rPr lang="en-US" sz="1000" dirty="0">
                <a:solidFill>
                  <a:prstClr val="black"/>
                </a:solidFill>
              </a:rPr>
              <a:t>Internet Archive, etc.</a:t>
            </a:r>
          </a:p>
          <a:p>
            <a:pPr>
              <a:defRPr/>
            </a:pPr>
            <a:endParaRPr lang="en-US" sz="1000" dirty="0">
              <a:solidFill>
                <a:prstClr val="black"/>
              </a:solidFill>
            </a:endParaRPr>
          </a:p>
          <a:p>
            <a:pPr>
              <a:defRPr/>
            </a:pPr>
            <a:r>
              <a:rPr lang="en-US" sz="1000" dirty="0">
                <a:solidFill>
                  <a:prstClr val="black"/>
                </a:solidFill>
              </a:rPr>
              <a:t>Staff see if full text OCA (INARC) </a:t>
            </a:r>
            <a:r>
              <a:rPr lang="en-US" sz="1000" dirty="0" smtClean="0">
                <a:solidFill>
                  <a:prstClr val="black"/>
                </a:solidFill>
              </a:rPr>
              <a:t> OCLC symbol</a:t>
            </a:r>
            <a:endParaRPr lang="en-US" sz="1000" dirty="0">
              <a:solidFill>
                <a:prstClr val="black"/>
              </a:solidFill>
            </a:endParaRPr>
          </a:p>
        </p:txBody>
      </p:sp>
      <p:sp>
        <p:nvSpPr>
          <p:cNvPr id="12" name="Line Callout 1 11"/>
          <p:cNvSpPr/>
          <p:nvPr/>
        </p:nvSpPr>
        <p:spPr>
          <a:xfrm flipH="1">
            <a:off x="5486400" y="5562600"/>
            <a:ext cx="3581400" cy="1143000"/>
          </a:xfrm>
          <a:prstGeom prst="borderCallout1">
            <a:avLst>
              <a:gd name="adj1" fmla="val 50851"/>
              <a:gd name="adj2" fmla="val 101548"/>
              <a:gd name="adj3" fmla="val 68176"/>
              <a:gd name="adj4" fmla="val 169672"/>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b="1" dirty="0">
                <a:solidFill>
                  <a:prstClr val="black"/>
                </a:solidFill>
              </a:rPr>
              <a:t>Amazon API</a:t>
            </a:r>
          </a:p>
          <a:p>
            <a:pPr>
              <a:defRPr/>
            </a:pPr>
            <a:r>
              <a:rPr lang="en-US" sz="1200" dirty="0">
                <a:solidFill>
                  <a:prstClr val="black"/>
                </a:solidFill>
              </a:rPr>
              <a:t>Enhances users request evaluation with Reviews, Ranking, Cover, and quick link to Amazon.  </a:t>
            </a:r>
          </a:p>
          <a:p>
            <a:pPr>
              <a:defRPr/>
            </a:pPr>
            <a:endParaRPr lang="en-US" sz="800" dirty="0">
              <a:solidFill>
                <a:prstClr val="black"/>
              </a:solidFill>
            </a:endParaRPr>
          </a:p>
          <a:p>
            <a:pPr>
              <a:defRPr/>
            </a:pPr>
            <a:r>
              <a:rPr lang="en-US" sz="1000" dirty="0">
                <a:solidFill>
                  <a:prstClr val="black"/>
                </a:solidFill>
              </a:rPr>
              <a:t>Price was moved into Purchasing Options window.</a:t>
            </a:r>
          </a:p>
        </p:txBody>
      </p:sp>
      <p:sp>
        <p:nvSpPr>
          <p:cNvPr id="13" name="Line Callout 1 12"/>
          <p:cNvSpPr/>
          <p:nvPr/>
        </p:nvSpPr>
        <p:spPr>
          <a:xfrm flipH="1">
            <a:off x="5410200" y="3886200"/>
            <a:ext cx="3733800" cy="1600200"/>
          </a:xfrm>
          <a:prstGeom prst="borderCallout1">
            <a:avLst>
              <a:gd name="adj1" fmla="val 693"/>
              <a:gd name="adj2" fmla="val 23341"/>
              <a:gd name="adj3" fmla="val -31903"/>
              <a:gd name="adj4" fmla="val 50308"/>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100" b="1" dirty="0">
                <a:solidFill>
                  <a:prstClr val="black"/>
                </a:solidFill>
              </a:rPr>
              <a:t>Purchasing Options</a:t>
            </a:r>
          </a:p>
          <a:p>
            <a:pPr>
              <a:defRPr/>
            </a:pPr>
            <a:r>
              <a:rPr lang="en-US" sz="1100" dirty="0">
                <a:solidFill>
                  <a:prstClr val="black"/>
                </a:solidFill>
              </a:rPr>
              <a:t>User sees price to purchase from Amazon API with New &amp; Lowest Price listed  (used) – user may want to purchase from this link.  If they do, Amazon provides our AWS account a credit for referring someone to purchase.</a:t>
            </a:r>
          </a:p>
          <a:p>
            <a:pPr>
              <a:defRPr/>
            </a:pPr>
            <a:endParaRPr lang="en-US" sz="1100" dirty="0">
              <a:solidFill>
                <a:prstClr val="black"/>
              </a:solidFill>
            </a:endParaRPr>
          </a:p>
          <a:p>
            <a:pPr>
              <a:defRPr/>
            </a:pPr>
            <a:r>
              <a:rPr lang="en-US" sz="1100" dirty="0">
                <a:solidFill>
                  <a:prstClr val="black"/>
                </a:solidFill>
              </a:rPr>
              <a:t>ILL &amp; Acquisition Staff see the New &amp; Lowest Price in the ILLiad </a:t>
            </a:r>
            <a:r>
              <a:rPr lang="en-US" sz="1100" dirty="0" smtClean="0">
                <a:solidFill>
                  <a:prstClr val="black"/>
                </a:solidFill>
              </a:rPr>
              <a:t>requests.  Better </a:t>
            </a:r>
            <a:r>
              <a:rPr lang="en-US" sz="1100" dirty="0">
                <a:solidFill>
                  <a:prstClr val="black"/>
                </a:solidFill>
              </a:rPr>
              <a:t>World Books, Google APIs are also currently used for </a:t>
            </a:r>
            <a:r>
              <a:rPr lang="en-US" sz="1100" dirty="0" smtClean="0">
                <a:solidFill>
                  <a:prstClr val="black"/>
                </a:solidFill>
              </a:rPr>
              <a:t>pricing.</a:t>
            </a:r>
            <a:endParaRPr lang="en-US" sz="1100" dirty="0">
              <a:solidFill>
                <a:prstClr val="black"/>
              </a:solidFill>
            </a:endParaRPr>
          </a:p>
        </p:txBody>
      </p:sp>
      <p:sp>
        <p:nvSpPr>
          <p:cNvPr id="14" name="Line Callout 1 13"/>
          <p:cNvSpPr/>
          <p:nvPr/>
        </p:nvSpPr>
        <p:spPr>
          <a:xfrm flipH="1">
            <a:off x="0" y="457200"/>
            <a:ext cx="1447800" cy="914400"/>
          </a:xfrm>
          <a:prstGeom prst="borderCallout1">
            <a:avLst>
              <a:gd name="adj1" fmla="val 37931"/>
              <a:gd name="adj2" fmla="val -1140"/>
              <a:gd name="adj3" fmla="val 127083"/>
              <a:gd name="adj4" fmla="val -90307"/>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solidFill>
                  <a:prstClr val="black"/>
                </a:solidFill>
              </a:rPr>
              <a:t>ILLiad </a:t>
            </a:r>
            <a:r>
              <a:rPr lang="en-US" sz="1400" dirty="0" smtClean="0">
                <a:solidFill>
                  <a:prstClr val="black"/>
                </a:solidFill>
              </a:rPr>
              <a:t>ILL </a:t>
            </a:r>
          </a:p>
          <a:p>
            <a:pPr algn="ctr">
              <a:defRPr/>
            </a:pPr>
            <a:r>
              <a:rPr lang="en-US" sz="1400" dirty="0" smtClean="0">
                <a:solidFill>
                  <a:prstClr val="black"/>
                </a:solidFill>
              </a:rPr>
              <a:t>Request </a:t>
            </a:r>
            <a:r>
              <a:rPr lang="en-US" sz="1400" dirty="0">
                <a:solidFill>
                  <a:prstClr val="black"/>
                </a:solidFill>
              </a:rPr>
              <a:t>Form</a:t>
            </a:r>
          </a:p>
          <a:p>
            <a:pPr>
              <a:defRPr/>
            </a:pPr>
            <a:r>
              <a:rPr lang="en-US" sz="1000" dirty="0">
                <a:solidFill>
                  <a:prstClr val="black"/>
                </a:solidFill>
              </a:rPr>
              <a:t>Custom, Standalone, OpenURL, Status Specific</a:t>
            </a:r>
          </a:p>
        </p:txBody>
      </p:sp>
    </p:spTree>
    <p:extLst>
      <p:ext uri="{BB962C8B-B14F-4D97-AF65-F5344CB8AC3E}">
        <p14:creationId xmlns:mc="http://schemas.openxmlformats.org/markup-compatibility/2006" xmlns:mv="urn:schemas-microsoft-com:mac:vml" xmlns:p14="http://schemas.microsoft.com/office/powerpoint/2010/main" xmlns="" val="152283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0" ma:contentTypeDescription="Create a new document." ma:contentTypeScope="" ma:versionID="b6358c8e9ccf10d22debe3a56dce56ac"/>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B7F2B7E9-5261-4B76-8106-8FD597076013}">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25DCC4D5-5D03-4D0C-B4BB-8AC1F52CA6B7}">
  <ds:schemaRefs>
    <ds:schemaRef ds:uri="http://schemas.microsoft.com/sharepoint/v3/contenttype/forms"/>
  </ds:schemaRefs>
</ds:datastoreItem>
</file>

<file path=customXml/itemProps3.xml><?xml version="1.0" encoding="utf-8"?>
<ds:datastoreItem xmlns:ds="http://schemas.openxmlformats.org/officeDocument/2006/customXml" ds:itemID="{3D63DFC5-BD86-44A0-BB46-B5446B26D14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Solstice.thmx</Template>
  <TotalTime>0</TotalTime>
  <Words>4610</Words>
  <Application>Microsoft Office PowerPoint</Application>
  <PresentationFormat>On-screen Show (4:3)</PresentationFormat>
  <Paragraphs>526</Paragraphs>
  <Slides>40</Slides>
  <Notes>29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Solstice</vt:lpstr>
      <vt:lpstr>Getting It System Toolkit:   GIST for Web –   discovery &amp; delivery changed</vt:lpstr>
      <vt:lpstr>What is GIST?</vt:lpstr>
      <vt:lpstr>Service Request – what context?</vt:lpstr>
      <vt:lpstr>Monograph Spending  &amp; ILL</vt:lpstr>
      <vt:lpstr>It’s the Economy… April 6, 2008 a day in the life of ILL…</vt:lpstr>
      <vt:lpstr>Strategies – Cost, Uniqueness, Use</vt:lpstr>
      <vt:lpstr>User Interface for GIST at Geneseo</vt:lpstr>
      <vt:lpstr>Customizable GIST Request Form</vt:lpstr>
      <vt:lpstr>Slide 9</vt:lpstr>
      <vt:lpstr>Slide 10</vt:lpstr>
      <vt:lpstr>GIST 1.13 Update includes Hathi Trust &amp; Tinyurl.com   Geneseo data from Feb. 9 – March 8, 2010</vt:lpstr>
      <vt:lpstr>Adapt GIST to your setting</vt:lpstr>
      <vt:lpstr>ILL &amp; ACQ Workflow</vt:lpstr>
      <vt:lpstr>Slide 14</vt:lpstr>
      <vt:lpstr>Slide 15</vt:lpstr>
      <vt:lpstr>Slide 16</vt:lpstr>
      <vt:lpstr>Slide 17</vt:lpstr>
      <vt:lpstr>Slide 18</vt:lpstr>
      <vt:lpstr>Slide 19</vt:lpstr>
      <vt:lpstr>Connect any web service to your workflow: Amazon, GIST, GOBI, OCLC Connexion, RCL Web…</vt:lpstr>
      <vt:lpstr>Statistical Tool</vt:lpstr>
      <vt:lpstr>Outcome: Collection Diversity Achieved Recommended titles not purchased because too widely held</vt:lpstr>
      <vt:lpstr>Slide 23</vt:lpstr>
      <vt:lpstr>GIST Documentation</vt:lpstr>
      <vt:lpstr>GIST Requirements</vt:lpstr>
      <vt:lpstr>We guide you through…</vt:lpstr>
      <vt:lpstr>GIST Acquisitions manager</vt:lpstr>
      <vt:lpstr>GIST Acquisitions Manager</vt:lpstr>
      <vt:lpstr>GIST User Interface Scenario:  Fund selection &amp; insufficient funds</vt:lpstr>
      <vt:lpstr>Basic Scenario of Purchasing Amazon order</vt:lpstr>
      <vt:lpstr>GIST Reviewer Web Interface Scenario:   (alternative to current use of email routing)</vt:lpstr>
      <vt:lpstr>We are a Divided house &amp; Workflow</vt:lpstr>
      <vt:lpstr>Models and Strategies</vt:lpstr>
      <vt:lpstr>GIST Gift &amp; Deselection manager</vt:lpstr>
      <vt:lpstr>What is local collection today?</vt:lpstr>
      <vt:lpstr>Conspectus</vt:lpstr>
      <vt:lpstr>GIST Project Roadmap</vt:lpstr>
      <vt:lpstr>GIST Project Roadmap</vt:lpstr>
      <vt:lpstr>Acquisitions + Interlibrary Loan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2010-09-16T23:01:37Z</dcterms:created>
  <dcterms:modified xsi:type="dcterms:W3CDTF">2010-09-23T14:04:47Z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TC101671179990</vt:lpwstr>
  </property>
</Properties>
</file>